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2" r:id="rId7"/>
    <p:sldId id="275" r:id="rId8"/>
    <p:sldId id="276" r:id="rId9"/>
    <p:sldId id="261" r:id="rId10"/>
    <p:sldId id="262" r:id="rId11"/>
    <p:sldId id="263" r:id="rId12"/>
    <p:sldId id="279" r:id="rId13"/>
    <p:sldId id="281" r:id="rId14"/>
    <p:sldId id="265" r:id="rId15"/>
    <p:sldId id="267" r:id="rId16"/>
    <p:sldId id="280" r:id="rId17"/>
    <p:sldId id="282" r:id="rId18"/>
    <p:sldId id="269" r:id="rId19"/>
    <p:sldId id="283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75000"/>
          </a:schemeClr>
        </a:solidFill>
      </c:spPr>
    </c:floor>
    <c:sideWall>
      <c:thickness val="0"/>
      <c:spPr>
        <a:solidFill>
          <a:schemeClr val="accent5">
            <a:lumMod val="40000"/>
            <a:lumOff val="60000"/>
          </a:schemeClr>
        </a:solidFill>
      </c:spPr>
    </c:sideWall>
    <c:backWall>
      <c:thickness val="0"/>
      <c:spPr>
        <a:solidFill>
          <a:schemeClr val="accent5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143283943214513"/>
          <c:y val="4.2446395618395909E-2"/>
          <c:w val="0.83489860554214512"/>
          <c:h val="0.881767940956272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1.0689048018233664E-2"/>
                  <c:y val="-6.73446871593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89048018233664E-2"/>
                  <c:y val="-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89048018233664E-2"/>
                  <c:y val="-1.3499364010927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Аркуш1!$A$2:$A$7</c:f>
              <c:strCache>
                <c:ptCount val="6"/>
                <c:pt idx="0">
                  <c:v>Жовтий</c:v>
                </c:pt>
                <c:pt idx="1">
                  <c:v>Зелений</c:v>
                </c:pt>
                <c:pt idx="2">
                  <c:v>Червоний</c:v>
                </c:pt>
                <c:pt idx="3">
                  <c:v>Синій</c:v>
                </c:pt>
                <c:pt idx="4">
                  <c:v>Білий</c:v>
                </c:pt>
                <c:pt idx="5">
                  <c:v>Сірий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>
                  <c:v>0.33</c:v>
                </c:pt>
                <c:pt idx="1">
                  <c:v>0.27</c:v>
                </c:pt>
                <c:pt idx="2">
                  <c:v>0.15</c:v>
                </c:pt>
                <c:pt idx="3">
                  <c:v>0.09</c:v>
                </c:pt>
                <c:pt idx="4">
                  <c:v>0.09</c:v>
                </c:pt>
                <c:pt idx="5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20448"/>
        <c:axId val="32526336"/>
        <c:axId val="0"/>
      </c:bar3DChart>
      <c:catAx>
        <c:axId val="32520448"/>
        <c:scaling>
          <c:orientation val="minMax"/>
        </c:scaling>
        <c:delete val="1"/>
        <c:axPos val="b"/>
        <c:majorTickMark val="out"/>
        <c:minorTickMark val="none"/>
        <c:tickLblPos val="nextTo"/>
        <c:crossAx val="32526336"/>
        <c:crosses val="autoZero"/>
        <c:auto val="1"/>
        <c:lblAlgn val="ctr"/>
        <c:lblOffset val="100"/>
        <c:noMultiLvlLbl val="0"/>
      </c:catAx>
      <c:valAx>
        <c:axId val="325263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uk-UA"/>
          </a:p>
        </c:txPr>
        <c:crossAx val="32520448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75000"/>
          </a:schemeClr>
        </a:solidFill>
      </c:spPr>
    </c:floor>
    <c:sideWall>
      <c:thickness val="0"/>
      <c:spPr>
        <a:solidFill>
          <a:schemeClr val="accent5">
            <a:lumMod val="40000"/>
            <a:lumOff val="60000"/>
          </a:schemeClr>
        </a:solidFill>
      </c:spPr>
    </c:sideWall>
    <c:backWall>
      <c:thickness val="0"/>
      <c:spPr>
        <a:solidFill>
          <a:schemeClr val="accent5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143283943214513"/>
          <c:y val="6.2463076185535191E-2"/>
          <c:w val="0.83489860554214512"/>
          <c:h val="0.881767940956272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1.0689048018233664E-2"/>
                  <c:y val="-8.736632208609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22210825851178E-3"/>
                  <c:y val="-5.9457684553400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89048018233664E-2"/>
                  <c:y val="-2.3510181474312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3347756617846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Аркуш1!$A$2:$A$7</c:f>
              <c:strCache>
                <c:ptCount val="6"/>
                <c:pt idx="0">
                  <c:v>Жовтий</c:v>
                </c:pt>
                <c:pt idx="1">
                  <c:v>Зелений</c:v>
                </c:pt>
                <c:pt idx="2">
                  <c:v>Червоний</c:v>
                </c:pt>
                <c:pt idx="3">
                  <c:v>Синій</c:v>
                </c:pt>
                <c:pt idx="4">
                  <c:v>Білий</c:v>
                </c:pt>
                <c:pt idx="5">
                  <c:v>Сірий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>
                  <c:v>0.33</c:v>
                </c:pt>
                <c:pt idx="1">
                  <c:v>0.21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0.11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18784"/>
        <c:axId val="31320320"/>
        <c:axId val="0"/>
      </c:bar3DChart>
      <c:catAx>
        <c:axId val="31318784"/>
        <c:scaling>
          <c:orientation val="minMax"/>
        </c:scaling>
        <c:delete val="1"/>
        <c:axPos val="b"/>
        <c:majorTickMark val="out"/>
        <c:minorTickMark val="none"/>
        <c:tickLblPos val="nextTo"/>
        <c:crossAx val="31320320"/>
        <c:crosses val="autoZero"/>
        <c:auto val="1"/>
        <c:lblAlgn val="ctr"/>
        <c:lblOffset val="100"/>
        <c:noMultiLvlLbl val="0"/>
      </c:catAx>
      <c:valAx>
        <c:axId val="3132032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uk-UA"/>
          </a:p>
        </c:txPr>
        <c:crossAx val="31318784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75000"/>
          </a:schemeClr>
        </a:solidFill>
      </c:spPr>
    </c:floor>
    <c:sideWall>
      <c:thickness val="0"/>
      <c:spPr>
        <a:solidFill>
          <a:schemeClr val="accent5">
            <a:lumMod val="40000"/>
            <a:lumOff val="60000"/>
          </a:schemeClr>
        </a:solidFill>
      </c:spPr>
    </c:sideWall>
    <c:backWall>
      <c:thickness val="0"/>
      <c:spPr>
        <a:solidFill>
          <a:schemeClr val="accent5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143283943214513"/>
          <c:y val="6.2463076185535191E-2"/>
          <c:w val="0.83489860554214512"/>
          <c:h val="0.881767940956272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8.0167860136752481E-3"/>
                  <c:y val="-8.4029382931635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2262004558416E-3"/>
                  <c:y val="-7.9479321881413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89048018233664E-2"/>
                  <c:y val="-3.3520998937697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72262004558416E-3"/>
                  <c:y val="-1.3347756617846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Аркуш1!$A$2:$A$7</c:f>
              <c:strCache>
                <c:ptCount val="6"/>
                <c:pt idx="0">
                  <c:v>Жовтий</c:v>
                </c:pt>
                <c:pt idx="1">
                  <c:v>Зелений</c:v>
                </c:pt>
                <c:pt idx="2">
                  <c:v>Червоний</c:v>
                </c:pt>
                <c:pt idx="3">
                  <c:v>Синій</c:v>
                </c:pt>
                <c:pt idx="4">
                  <c:v>Білий</c:v>
                </c:pt>
                <c:pt idx="5">
                  <c:v>Сірий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0.18</c:v>
                </c:pt>
                <c:pt idx="3">
                  <c:v>0.14000000000000001</c:v>
                </c:pt>
                <c:pt idx="4">
                  <c:v>0.04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71936"/>
        <c:axId val="32873472"/>
        <c:axId val="0"/>
      </c:bar3DChart>
      <c:catAx>
        <c:axId val="32871936"/>
        <c:scaling>
          <c:orientation val="minMax"/>
        </c:scaling>
        <c:delete val="1"/>
        <c:axPos val="b"/>
        <c:majorTickMark val="out"/>
        <c:minorTickMark val="none"/>
        <c:tickLblPos val="nextTo"/>
        <c:crossAx val="32873472"/>
        <c:crosses val="autoZero"/>
        <c:auto val="1"/>
        <c:lblAlgn val="ctr"/>
        <c:lblOffset val="100"/>
        <c:noMultiLvlLbl val="0"/>
      </c:catAx>
      <c:valAx>
        <c:axId val="328734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uk-UA"/>
          </a:p>
        </c:txPr>
        <c:crossAx val="32871936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4BCB-774B-4530-9131-498D97B0E846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1EAE-3F23-4530-915E-731D060BA9B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2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3CEC-7835-418B-8116-CA116DA659CF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87D6-B4F8-4E50-AFD2-73874D39E22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8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47EE-2DEA-45FC-A4F0-F0215EF2244A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DC1-9F73-4D0D-BCAC-8289C7A48D1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9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0779-E6EF-4E70-A1D4-B5DC46FE8356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5547-B595-4573-BEE5-75FA6F31135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4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1C16-D603-44BB-96FB-1A2F044E6D82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FB11-7E21-4920-B118-F8E363D46A2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3CC77-090F-4876-AD5B-934DD9552786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7D65-4D50-4BE2-888E-0EC836A6C46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1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138B-3CA7-49D8-94B1-EA597DB93BF0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D402-9673-4284-9AA9-031E878DF8D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4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C7521-F2F4-4F8F-A056-53FDF91B49B3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32B8-2FFC-4486-B666-5E5B9A1A68E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7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1B12-896B-4FB2-9AC3-BD50605EDB03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51DC-2D8D-44A2-A23C-964B5FA31EB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4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226F-85D5-45ED-9AEF-D921AD0B8559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998B-7BE8-474F-991B-9FB131D8A1F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3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9304-8C59-4C79-BC7A-4B401B313CD9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768C-4BB4-4175-B029-8E43B28174F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9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>
      <p:transition spd="slow">
        <p:blinds dir="vert"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6A7AFE-8035-465C-B768-A60D593CA24D}" type="datetimeFigureOut">
              <a:rPr lang="ru-RU"/>
              <a:pPr>
                <a:defRPr/>
              </a:pPr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183AD1-D01D-4194-B2B6-D330B349918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3" name="chimes.wav"/>
          </p:stSnd>
        </p:sndAc>
      </p:transition>
    </mc:Choice>
    <mc:Fallback>
      <p:transition spd="slow">
        <p:blinds dir="vert"/>
        <p:sndAc>
          <p:stSnd>
            <p:snd r:embed="rId13" name="chimes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07950" y="908050"/>
            <a:ext cx="6696075" cy="4824413"/>
          </a:xfrm>
        </p:spPr>
        <p:txBody>
          <a:bodyPr/>
          <a:lstStyle/>
          <a:p>
            <a:pPr eaLnBrk="1" hangingPunct="1"/>
            <a:r>
              <a:rPr lang="uk-UA" sz="6000" dirty="0" smtClean="0">
                <a:latin typeface="Monotype Corsiva" pitchFamily="66" charset="0"/>
              </a:rPr>
              <a:t>     </a:t>
            </a:r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Тиждень</a:t>
            </a:r>
            <a:b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</a:rPr>
              <a:t>соціально-психологічного</a:t>
            </a:r>
            <a: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супроводу</a:t>
            </a:r>
            <a:r>
              <a:rPr lang="uk-UA" sz="6000" dirty="0" smtClean="0">
                <a:latin typeface="Monotype Corsiva" pitchFamily="66" charset="0"/>
              </a:rPr>
              <a:t/>
            </a:r>
            <a:br>
              <a:rPr lang="uk-UA" sz="6000" dirty="0" smtClean="0">
                <a:latin typeface="Monotype Corsiva" pitchFamily="66" charset="0"/>
              </a:rPr>
            </a:br>
            <a:r>
              <a:rPr lang="uk-UA" sz="6000" dirty="0" smtClean="0">
                <a:latin typeface="Monotype Corsiva" pitchFamily="66" charset="0"/>
              </a:rPr>
              <a:t/>
            </a:r>
            <a:br>
              <a:rPr lang="uk-UA" sz="6000" dirty="0" smtClean="0">
                <a:latin typeface="Monotype Corsiva" pitchFamily="66" charset="0"/>
              </a:rPr>
            </a:br>
            <a:r>
              <a:rPr lang="uk-UA" sz="6000" dirty="0" smtClean="0">
                <a:latin typeface="Monotype Corsiva" pitchFamily="66" charset="0"/>
              </a:rPr>
              <a:t>         </a:t>
            </a:r>
            <a:r>
              <a:rPr lang="uk-UA" sz="4000" b="1" dirty="0" smtClean="0">
                <a:solidFill>
                  <a:srgbClr val="0070C0"/>
                </a:solidFill>
                <a:latin typeface="Monotype Corsiva" pitchFamily="66" charset="0"/>
              </a:rPr>
              <a:t>23.11.2015-27.11.2015</a:t>
            </a:r>
            <a:r>
              <a:rPr lang="uk-UA" sz="4000" dirty="0" smtClean="0">
                <a:latin typeface="Monotype Corsiva" pitchFamily="66" charset="0"/>
              </a:rPr>
              <a:t/>
            </a:r>
            <a:br>
              <a:rPr lang="uk-UA" sz="4000" dirty="0" smtClean="0">
                <a:latin typeface="Monotype Corsiva" pitchFamily="66" charset="0"/>
              </a:rPr>
            </a:br>
            <a:endParaRPr lang="uk-UA" sz="4000" dirty="0" smtClean="0">
              <a:latin typeface="Monotype Corsiva" pitchFamily="66" charset="0"/>
            </a:endParaRPr>
          </a:p>
        </p:txBody>
      </p:sp>
      <p:pic>
        <p:nvPicPr>
          <p:cNvPr id="5" name="Рисунок 4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8473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Друк\комплімен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851650" cy="499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8"/>
          <p:cNvSpPr>
            <a:spLocks noGrp="1"/>
          </p:cNvSpPr>
          <p:nvPr>
            <p:ph type="title"/>
          </p:nvPr>
        </p:nvSpPr>
        <p:spPr>
          <a:xfrm>
            <a:off x="436985" y="274638"/>
            <a:ext cx="7200800" cy="1138138"/>
          </a:xfrm>
        </p:spPr>
        <p:txBody>
          <a:bodyPr/>
          <a:lstStyle/>
          <a:p>
            <a:pPr indent="457200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Давайте 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говорити один одному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компліменти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, давайте зробимо наше життя яскравішим і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добрішим. Адже 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це так легко і просто - говорити добрі й гарні слова щастя і любові.</a:t>
            </a:r>
            <a:endParaRPr lang="uk-UA" sz="24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40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 smtClean="0">
                <a:solidFill>
                  <a:srgbClr val="00B050"/>
                </a:solidFill>
                <a:latin typeface="Monotype Corsiva" pitchFamily="66" charset="0"/>
              </a:rPr>
              <a:t>Усі свої побажання та враження учні мали змогу висловлювати та обговорювати, як при особистому спілкуванні, так і писати на </a:t>
            </a:r>
            <a:br>
              <a:rPr lang="uk-UA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«паркані думок».</a:t>
            </a:r>
          </a:p>
        </p:txBody>
      </p:sp>
      <p:pic>
        <p:nvPicPr>
          <p:cNvPr id="12291" name="Picture 2" descr="E:\Друк\Паркан дум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705643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34390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354162"/>
          </a:xfrm>
        </p:spPr>
        <p:txBody>
          <a:bodyPr/>
          <a:lstStyle/>
          <a:p>
            <a:r>
              <a:rPr lang="uk-UA" sz="1800" b="1" dirty="0" smtClean="0">
                <a:solidFill>
                  <a:srgbClr val="0070C0"/>
                </a:solidFill>
                <a:latin typeface="Monotype Corsiva" pitchFamily="66" charset="0"/>
              </a:rPr>
              <a:t>Учні 10-х класів взяли участь у пізнавально-розважальній грі  </a:t>
            </a:r>
            <a:r>
              <a:rPr lang="uk-UA" sz="1800" b="1" dirty="0" smtClean="0">
                <a:solidFill>
                  <a:srgbClr val="FF0000"/>
                </a:solidFill>
                <a:latin typeface="Monotype Corsiva" pitchFamily="66" charset="0"/>
              </a:rPr>
              <a:t>«Слідопит», </a:t>
            </a:r>
            <a:br>
              <a:rPr lang="uk-UA" sz="1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1800" b="1" dirty="0" smtClean="0">
                <a:solidFill>
                  <a:srgbClr val="0070C0"/>
                </a:solidFill>
                <a:latin typeface="Monotype Corsiva" pitchFamily="66" charset="0"/>
              </a:rPr>
              <a:t>під час якої продемонстрували свої комунікативні здібності, навички самоорганізації на спільну діяльність, творчий потенціал та лідерські якості.</a:t>
            </a:r>
            <a:br>
              <a:rPr lang="uk-UA" sz="1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1800" b="1" dirty="0" smtClean="0">
                <a:solidFill>
                  <a:srgbClr val="0070C0"/>
                </a:solidFill>
                <a:latin typeface="Monotype Corsiva" pitchFamily="66" charset="0"/>
              </a:rPr>
              <a:t>Переможцями стали учні 10-А класу. </a:t>
            </a:r>
            <a:br>
              <a:rPr lang="uk-UA" sz="1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1800" b="1" dirty="0" smtClean="0">
                <a:solidFill>
                  <a:srgbClr val="FF0000"/>
                </a:solidFill>
                <a:latin typeface="Monotype Corsiva" pitchFamily="66" charset="0"/>
              </a:rPr>
              <a:t>Вітаємо переможців!</a:t>
            </a:r>
            <a:endParaRPr lang="uk-UA" sz="1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 descr="C:\Users\ira\Desktop\Тиждень психологічного супроводу-2015\тиждень\Слідопити\DSCN8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445311" cy="3804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Рисунок 9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34390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7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/>
          <a:lstStyle/>
          <a:p>
            <a: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  <a:t>Дитинство… Найбільше воно запам’ятовується нам нашими мріями, бажаннями. </a:t>
            </a:r>
            <a:r>
              <a:rPr lang="uk-UA" sz="1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uk-UA" sz="1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1800" b="1" dirty="0" smtClean="0">
                <a:solidFill>
                  <a:srgbClr val="7030A0"/>
                </a:solidFill>
                <a:latin typeface="Monotype Corsiva" pitchFamily="66" charset="0"/>
              </a:rPr>
              <a:t>У </a:t>
            </a:r>
            <a: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  <a:t>одних їх багато, у інших – одна, дві, але найзаповітніші. Проходить рік, два, десяток, і приємно мати те, про що мріяв. Випала нагода помріяти і учням початкових класів.</a:t>
            </a:r>
            <a:b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  <a:t>Символічне «Дерево бажань» розмістили на </a:t>
            </a:r>
            <a:r>
              <a:rPr lang="uk-UA" sz="1800" b="1" dirty="0" smtClean="0">
                <a:solidFill>
                  <a:srgbClr val="7030A0"/>
                </a:solidFill>
                <a:latin typeface="Monotype Corsiva" pitchFamily="66" charset="0"/>
              </a:rPr>
              <a:t>другому </a:t>
            </a:r>
            <a: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  <a:t>поверсі біля початкових класів, де хлопчики і дівчатка на листочках писали свої мрії і вивішували на </a:t>
            </a:r>
            <a:r>
              <a:rPr lang="uk-UA" sz="1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uk-UA" sz="1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18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uk-UA" sz="1800" b="1" dirty="0">
                <a:solidFill>
                  <a:srgbClr val="FF0000"/>
                </a:solidFill>
                <a:latin typeface="Monotype Corsiva" pitchFamily="66" charset="0"/>
              </a:rPr>
              <a:t>Дерево бажань»</a:t>
            </a:r>
            <a: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  <a:t>.</a:t>
            </a:r>
            <a:b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uk-UA" sz="1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Фотографії\Тиждень соціально-психологічного супроводу\DSCN68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34390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15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3"/>
          <p:cNvSpPr txBox="1"/>
          <p:nvPr/>
        </p:nvSpPr>
        <p:spPr>
          <a:xfrm>
            <a:off x="1673678" y="260648"/>
            <a:ext cx="2916324" cy="869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eflateTop">
              <a:avLst>
                <a:gd name="adj" fmla="val 35117"/>
              </a:avLst>
            </a:prstTxWarp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4800" b="1" spc="50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СЕРЕДА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5"/>
          <p:cNvSpPr txBox="1"/>
          <p:nvPr/>
        </p:nvSpPr>
        <p:spPr>
          <a:xfrm>
            <a:off x="925368" y="1012937"/>
            <a:ext cx="4567212" cy="55643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8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День профорієнтації</a:t>
            </a:r>
            <a:endParaRPr lang="uk-UA" sz="2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2"/>
          <p:cNvSpPr txBox="1"/>
          <p:nvPr/>
        </p:nvSpPr>
        <p:spPr>
          <a:xfrm>
            <a:off x="472670" y="1563580"/>
            <a:ext cx="5472608" cy="93610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eflat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Девіз дня </a:t>
            </a:r>
            <a:endParaRPr lang="uk-UA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«Усі професії цікаві, усі професії - вадливі»</a:t>
            </a: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318" name="Прямокутник 2"/>
          <p:cNvSpPr>
            <a:spLocks noChangeArrowheads="1"/>
          </p:cNvSpPr>
          <p:nvPr/>
        </p:nvSpPr>
        <p:spPr bwMode="auto">
          <a:xfrm>
            <a:off x="1979613" y="2828925"/>
            <a:ext cx="44640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000"/>
              <a:t>Екскурсія у вище професійне училище дизайну та будівництва (9 класи).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/>
              <a:t>Профорієнтаційний тренінг на тему «Моя майбутня професія» (10 класи)</a:t>
            </a:r>
          </a:p>
        </p:txBody>
      </p:sp>
      <p:pic>
        <p:nvPicPr>
          <p:cNvPr id="8" name="Рисунок 7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81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3"/>
          <p:cNvSpPr txBox="1"/>
          <p:nvPr/>
        </p:nvSpPr>
        <p:spPr>
          <a:xfrm>
            <a:off x="1907820" y="309812"/>
            <a:ext cx="2796233" cy="79794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eflateTop">
              <a:avLst>
                <a:gd name="adj" fmla="val 35117"/>
              </a:avLst>
            </a:prstTxWarp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4800" b="1" spc="50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ЧЕТВЕР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5"/>
          <p:cNvSpPr txBox="1"/>
          <p:nvPr/>
        </p:nvSpPr>
        <p:spPr>
          <a:xfrm>
            <a:off x="1763688" y="1012937"/>
            <a:ext cx="3084499" cy="55643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8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День ЗДОРОВ</a:t>
            </a:r>
            <a:r>
              <a:rPr lang="en-US" sz="28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’</a:t>
            </a:r>
            <a:r>
              <a:rPr lang="uk-UA" sz="28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Я</a:t>
            </a:r>
            <a:endParaRPr lang="uk-UA" sz="2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2"/>
          <p:cNvSpPr txBox="1"/>
          <p:nvPr/>
        </p:nvSpPr>
        <p:spPr>
          <a:xfrm>
            <a:off x="472670" y="1563580"/>
            <a:ext cx="5472608" cy="93610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eflat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Девіз дня </a:t>
            </a:r>
            <a:endParaRPr lang="uk-UA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«Здоровим бути модно!»</a:t>
            </a: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42" name="Прямокутник 1"/>
          <p:cNvSpPr>
            <a:spLocks noChangeArrowheads="1"/>
          </p:cNvSpPr>
          <p:nvPr/>
        </p:nvSpPr>
        <p:spPr bwMode="auto">
          <a:xfrm>
            <a:off x="1908175" y="2708275"/>
            <a:ext cx="4714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dirty="0"/>
              <a:t>Конкурс малюнків (1-4 класи), плакатів (5-7 класи), колажів (8-11 класи) на тему: «Здоровим бути модно!»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/>
              <a:t>Година спілкування на тему: «Діти – телебачення, комп</a:t>
            </a:r>
            <a:r>
              <a:rPr lang="ru-RU" dirty="0"/>
              <a:t>’</a:t>
            </a:r>
            <a:r>
              <a:rPr lang="uk-UA" dirty="0"/>
              <a:t>ютер. Позитивний та негативний вплив засобів масової інформації на розвиток та здоров</a:t>
            </a:r>
            <a:r>
              <a:rPr lang="ru-RU" dirty="0"/>
              <a:t>’я дітей</a:t>
            </a:r>
            <a:r>
              <a:rPr lang="uk-UA" dirty="0"/>
              <a:t>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/>
              <a:t>Рольова гра « Здоров</a:t>
            </a:r>
            <a:r>
              <a:rPr lang="ru-RU" dirty="0"/>
              <a:t>’</a:t>
            </a:r>
            <a:r>
              <a:rPr lang="uk-UA" dirty="0"/>
              <a:t>я для мене – це……» 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( </a:t>
            </a:r>
            <a:r>
              <a:rPr lang="uk-UA" dirty="0"/>
              <a:t>6 класи).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4</a:t>
            </a:r>
            <a:r>
              <a:rPr lang="uk-UA" dirty="0"/>
              <a:t>. Музикотерапія (ІІІ перерва)</a:t>
            </a:r>
          </a:p>
        </p:txBody>
      </p:sp>
      <p:pic>
        <p:nvPicPr>
          <p:cNvPr id="8" name="Рисунок 7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81" y="5323293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  <a:t>Наше життя стрімке, цікаве, повне багатьох несподіванок, та в ньому існує те, що люди цінують найбільше, бо його не можна придбати ні за які гроші – це </a:t>
            </a:r>
            <a:r>
              <a:rPr lang="uk-UA" sz="1800" b="1" dirty="0">
                <a:solidFill>
                  <a:srgbClr val="FF0000"/>
                </a:solidFill>
                <a:latin typeface="Monotype Corsiva" pitchFamily="66" charset="0"/>
              </a:rPr>
              <a:t>здоров’я</a:t>
            </a:r>
            <a:r>
              <a:rPr lang="uk-UA" sz="18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br>
              <a:rPr lang="uk-UA" sz="1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1800" b="1" dirty="0" smtClean="0">
                <a:solidFill>
                  <a:srgbClr val="7030A0"/>
                </a:solidFill>
                <a:latin typeface="Monotype Corsiva" pitchFamily="66" charset="0"/>
              </a:rPr>
              <a:t>Для учнів 6-х класів проведене заняття, присвячене </a:t>
            </a:r>
            <a: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  <a:t>проблемі здоров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’</a:t>
            </a:r>
            <a: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  <a:t>я, а саме виробленню власного відповідального ставлення до свого здоров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’</a:t>
            </a:r>
            <a: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  <a:t>я і до впливу шкідливих звичок.</a:t>
            </a:r>
            <a:br>
              <a:rPr lang="uk-UA" sz="18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uk-UA" sz="1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ira\Desktop\навігатор 1 урок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4013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2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Здоровим бути модно!</a:t>
            </a:r>
            <a:endParaRPr lang="uk-UA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F:\Фотографії\Тиждень соціально-психологічного супроводу\DSCN689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551">
            <a:off x="4139952" y="177281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'є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605125"/>
              </p:ext>
            </p:extLst>
          </p:nvPr>
        </p:nvGraphicFramePr>
        <p:xfrm>
          <a:off x="539552" y="908720"/>
          <a:ext cx="3524919" cy="4988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6" imgW="5667119" imgH="8019810" progId="AcroExch.Document.7">
                  <p:embed/>
                </p:oleObj>
              </mc:Choice>
              <mc:Fallback>
                <p:oleObj name="Acrobat Document" r:id="rId6" imgW="5667119" imgH="80198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908720"/>
                        <a:ext cx="3524919" cy="4988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61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3"/>
          <p:cNvSpPr txBox="1"/>
          <p:nvPr/>
        </p:nvSpPr>
        <p:spPr>
          <a:xfrm>
            <a:off x="1907820" y="309812"/>
            <a:ext cx="2796233" cy="79794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eflateTop">
              <a:avLst>
                <a:gd name="adj" fmla="val 35117"/>
              </a:avLst>
            </a:prstTxWarp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4800" b="1" spc="50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</a:t>
            </a:r>
            <a:r>
              <a:rPr lang="en-US" sz="4800" b="1" spc="50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’</a:t>
            </a:r>
            <a:r>
              <a:rPr lang="uk-UA" sz="4800" b="1" spc="50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ятниця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5"/>
          <p:cNvSpPr txBox="1"/>
          <p:nvPr/>
        </p:nvSpPr>
        <p:spPr>
          <a:xfrm>
            <a:off x="2045815" y="1012937"/>
            <a:ext cx="2520242" cy="55643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8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День Знань</a:t>
            </a:r>
            <a:endParaRPr lang="uk-UA" sz="2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2"/>
          <p:cNvSpPr txBox="1"/>
          <p:nvPr/>
        </p:nvSpPr>
        <p:spPr>
          <a:xfrm>
            <a:off x="472670" y="1563580"/>
            <a:ext cx="5472608" cy="93610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eflat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Девіз дня </a:t>
            </a:r>
            <a:endParaRPr lang="uk-UA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«Відпочивай, та про розвиток не забувай!»</a:t>
            </a: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908174" y="2708275"/>
            <a:ext cx="49680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/>
              <a:t>Анкетування учнів «Молодь і протиправна поведінка» (9 класи</a:t>
            </a:r>
            <a:r>
              <a:rPr lang="uk-UA" dirty="0" smtClean="0"/>
              <a:t>).</a:t>
            </a:r>
            <a:endParaRPr lang="uk-UA" dirty="0"/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/>
              <a:t>Заняття з елементами тренінгу</a:t>
            </a:r>
          </a:p>
          <a:p>
            <a:pPr>
              <a:defRPr/>
            </a:pPr>
            <a:r>
              <a:rPr lang="uk-UA" dirty="0"/>
              <a:t>     «Я обираю здоровий спосіб життя!» (8 класи</a:t>
            </a:r>
            <a:r>
              <a:rPr lang="uk-UA" dirty="0" smtClean="0"/>
              <a:t>).</a:t>
            </a:r>
            <a:endParaRPr lang="uk-UA" dirty="0"/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/>
              <a:t>Перегляд та обговорення фільмів про життя</a:t>
            </a:r>
            <a:r>
              <a:rPr lang="ru-RU" dirty="0"/>
              <a:t>:</a:t>
            </a:r>
            <a:endParaRPr lang="uk-UA" dirty="0"/>
          </a:p>
          <a:p>
            <a:pPr>
              <a:defRPr/>
            </a:pPr>
            <a:r>
              <a:rPr lang="ru-RU" dirty="0"/>
              <a:t>     «Впевненість» - учні 7-х класів</a:t>
            </a:r>
            <a:endParaRPr lang="uk-UA" dirty="0"/>
          </a:p>
          <a:p>
            <a:pPr>
              <a:defRPr/>
            </a:pPr>
            <a:r>
              <a:rPr lang="ru-RU" dirty="0"/>
              <a:t>     «Задумайся!» - учні 10-х класів</a:t>
            </a:r>
            <a:endParaRPr lang="uk-UA" dirty="0"/>
          </a:p>
          <a:p>
            <a:pPr>
              <a:defRPr/>
            </a:pPr>
            <a:r>
              <a:rPr lang="ru-RU" dirty="0"/>
              <a:t>     «Йди до мети!» - учні 11-х класів</a:t>
            </a:r>
            <a:endParaRPr lang="uk-UA" dirty="0"/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/>
              <a:t>Підведення підсумків Тижня соціально-психологічного супроводу.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endParaRPr lang="uk-UA" dirty="0"/>
          </a:p>
        </p:txBody>
      </p:sp>
      <p:pic>
        <p:nvPicPr>
          <p:cNvPr id="8" name="Рисунок 7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81" y="5323293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4968552" cy="3514402"/>
          </a:xfrm>
        </p:spPr>
        <p:txBody>
          <a:bodyPr/>
          <a:lstStyle/>
          <a:p>
            <a:r>
              <a:rPr lang="uk-UA" sz="1800" b="1" i="1" dirty="0" smtClean="0">
                <a:latin typeface="Monotype Corsiva" pitchFamily="66" charset="0"/>
              </a:rPr>
              <a:t/>
            </a:r>
            <a:br>
              <a:rPr lang="uk-UA" sz="1800" b="1" i="1" dirty="0" smtClean="0">
                <a:latin typeface="Monotype Corsiva" pitchFamily="66" charset="0"/>
              </a:rPr>
            </a:br>
            <a:r>
              <a:rPr lang="uk-UA" sz="1800" b="1" i="1" dirty="0">
                <a:latin typeface="Monotype Corsiva" pitchFamily="66" charset="0"/>
              </a:rPr>
              <a:t/>
            </a:r>
            <a:br>
              <a:rPr lang="uk-UA" sz="1800" b="1" i="1" dirty="0">
                <a:latin typeface="Monotype Corsiva" pitchFamily="66" charset="0"/>
              </a:rPr>
            </a:br>
            <a:r>
              <a:rPr lang="uk-UA" sz="1800" b="1" i="1" dirty="0" smtClean="0">
                <a:latin typeface="Monotype Corsiva" pitchFamily="66" charset="0"/>
              </a:rPr>
              <a:t/>
            </a:r>
            <a:br>
              <a:rPr lang="uk-UA" sz="1800" b="1" i="1" dirty="0" smtClean="0">
                <a:latin typeface="Monotype Corsiva" pitchFamily="66" charset="0"/>
              </a:rPr>
            </a:br>
            <a:r>
              <a:rPr lang="uk-UA" sz="1800" b="1" i="1" dirty="0" smtClean="0">
                <a:latin typeface="Monotype Corsiva" pitchFamily="66" charset="0"/>
              </a:rPr>
              <a:t/>
            </a:r>
            <a:br>
              <a:rPr lang="uk-UA" sz="1800" b="1" i="1" dirty="0" smtClean="0">
                <a:latin typeface="Monotype Corsiva" pitchFamily="66" charset="0"/>
              </a:rPr>
            </a:br>
            <a:r>
              <a:rPr lang="uk-UA" sz="1800" b="1" i="1" dirty="0">
                <a:latin typeface="Monotype Corsiva" pitchFamily="66" charset="0"/>
              </a:rPr>
              <a:t/>
            </a:r>
            <a:br>
              <a:rPr lang="uk-UA" sz="1800" b="1" i="1" dirty="0">
                <a:latin typeface="Monotype Corsiva" pitchFamily="66" charset="0"/>
              </a:rPr>
            </a:br>
            <a:r>
              <a:rPr lang="uk-UA" sz="1800" b="1" i="1" dirty="0" smtClean="0">
                <a:latin typeface="Monotype Corsiva" pitchFamily="66" charset="0"/>
              </a:rPr>
              <a:t/>
            </a:r>
            <a:br>
              <a:rPr lang="uk-UA" sz="1800" b="1" i="1" dirty="0" smtClean="0">
                <a:latin typeface="Monotype Corsiva" pitchFamily="66" charset="0"/>
              </a:rPr>
            </a:br>
            <a:r>
              <a:rPr lang="uk-UA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uk-UA" sz="2000" b="1" i="1" dirty="0">
                <a:solidFill>
                  <a:srgbClr val="FF0000"/>
                </a:solidFill>
                <a:latin typeface="Monotype Corsiva" pitchFamily="66" charset="0"/>
              </a:rPr>
              <a:t>Погані та добрі якості»</a:t>
            </a:r>
            <a:r>
              <a:rPr lang="uk-UA" sz="2000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20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1800" i="1" dirty="0">
                <a:solidFill>
                  <a:srgbClr val="002060"/>
                </a:solidFill>
                <a:latin typeface="Monotype Corsiva" pitchFamily="66" charset="0"/>
              </a:rPr>
              <a:t>Одного разу учні прийшли до старця і запитали його: «Чому погані якості легко опановують людиною, а добрі – важко і залишаються неміцні в ній?».</a:t>
            </a:r>
            <a:r>
              <a:rPr lang="uk-UA" sz="18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sz="18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1800" i="1" dirty="0">
                <a:solidFill>
                  <a:srgbClr val="002060"/>
                </a:solidFill>
                <a:latin typeface="Monotype Corsiva" pitchFamily="66" charset="0"/>
              </a:rPr>
              <a:t>- Що буде, якщо здорове насіння залишити на сонці, а хворе зарити в землю? – Запитав старий.</a:t>
            </a:r>
            <a:r>
              <a:rPr lang="uk-UA" sz="18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sz="18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1800" i="1" dirty="0">
                <a:solidFill>
                  <a:srgbClr val="002060"/>
                </a:solidFill>
                <a:latin typeface="Monotype Corsiva" pitchFamily="66" charset="0"/>
              </a:rPr>
              <a:t>- Добре насіння, що залишилося без грунту, загине, а погане насіння проросте, дасть хворий паросток і злий плід, - відповіли учні.</a:t>
            </a:r>
            <a:r>
              <a:rPr lang="uk-UA" sz="18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sz="18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1800" i="1" dirty="0">
                <a:solidFill>
                  <a:srgbClr val="002060"/>
                </a:solidFill>
                <a:latin typeface="Monotype Corsiva" pitchFamily="66" charset="0"/>
              </a:rPr>
              <a:t>- Так роблять люди: замість того, щоб таємно творити добрі справи і глибоко в душі ростити добрі початки, вони виставляють їх напоказ і тим гублять. А свої недоліки і гріхи, щоб їх не бачили інші, люди ховають глибоко в душі. Там вони ростуть і гублять людину в самому її серці. Ви ж будьте мудрі.</a:t>
            </a:r>
            <a:r>
              <a:rPr lang="uk-UA" sz="18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sz="18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1800" dirty="0" smtClean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uk-UA" sz="1800" b="1" i="1" dirty="0" smtClean="0">
                <a:solidFill>
                  <a:srgbClr val="002060"/>
                </a:solidFill>
                <a:latin typeface="Monotype Corsiva" pitchFamily="66" charset="0"/>
              </a:rPr>
              <a:t>Учні </a:t>
            </a:r>
            <a:r>
              <a:rPr lang="uk-UA" sz="1800" b="1" i="1" dirty="0">
                <a:solidFill>
                  <a:srgbClr val="002060"/>
                </a:solidFill>
                <a:latin typeface="Monotype Corsiva" pitchFamily="66" charset="0"/>
              </a:rPr>
              <a:t>подякували старцю за повчання і занурились в міркування</a:t>
            </a:r>
            <a:r>
              <a:rPr lang="uk-UA" sz="18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  <a:br>
              <a:rPr lang="uk-UA" sz="18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uk-UA" sz="1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49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ctrTitle"/>
          </p:nvPr>
        </p:nvSpPr>
        <p:spPr>
          <a:xfrm>
            <a:off x="179388" y="549275"/>
            <a:ext cx="7772400" cy="1008063"/>
          </a:xfrm>
        </p:spPr>
        <p:txBody>
          <a:bodyPr/>
          <a:lstStyle/>
          <a:p>
            <a:pPr algn="l"/>
            <a:r>
              <a:rPr lang="uk-UA" sz="6600" b="1" i="1" smtClean="0">
                <a:solidFill>
                  <a:srgbClr val="FF0000"/>
                </a:solidFill>
                <a:latin typeface="Monotype Corsiva" pitchFamily="66" charset="0"/>
              </a:rPr>
              <a:t>     Девіз тижня:</a:t>
            </a:r>
          </a:p>
        </p:txBody>
      </p:sp>
      <p:sp>
        <p:nvSpPr>
          <p:cNvPr id="3075" name="Підзаголовок 3"/>
          <p:cNvSpPr>
            <a:spLocks noGrp="1"/>
          </p:cNvSpPr>
          <p:nvPr>
            <p:ph type="subTitle" idx="1"/>
          </p:nvPr>
        </p:nvSpPr>
        <p:spPr>
          <a:xfrm>
            <a:off x="539750" y="1773238"/>
            <a:ext cx="6400800" cy="3527425"/>
          </a:xfrm>
        </p:spPr>
        <p:txBody>
          <a:bodyPr/>
          <a:lstStyle/>
          <a:p>
            <a:r>
              <a:rPr lang="uk-UA" sz="5400" smtClean="0">
                <a:solidFill>
                  <a:srgbClr val="002060"/>
                </a:solidFill>
                <a:latin typeface="Monotype Corsiva" pitchFamily="66" charset="0"/>
              </a:rPr>
              <a:t>«Усе, що робиш, роби з відкритим серцем, з любов</a:t>
            </a:r>
            <a:r>
              <a:rPr lang="ru-RU" sz="5400" smtClean="0">
                <a:solidFill>
                  <a:srgbClr val="002060"/>
                </a:solidFill>
                <a:latin typeface="Monotype Corsiva" pitchFamily="66" charset="0"/>
              </a:rPr>
              <a:t>’</a:t>
            </a:r>
            <a:r>
              <a:rPr lang="uk-UA" sz="5400" smtClean="0">
                <a:solidFill>
                  <a:srgbClr val="002060"/>
                </a:solidFill>
                <a:latin typeface="Monotype Corsiva" pitchFamily="66" charset="0"/>
              </a:rPr>
              <a:t>ю!»</a:t>
            </a:r>
          </a:p>
        </p:txBody>
      </p:sp>
      <p:pic>
        <p:nvPicPr>
          <p:cNvPr id="3076" name="Рисунок 4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547664" y="764704"/>
            <a:ext cx="55263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Протягом тижня було проведено цікаві тематичні лекції, практичні заняття, </a:t>
            </a:r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зустріч </a:t>
            </a:r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 представниками громадських організацій, які допомагають учням вчитися свідомо керувати власною поведінкою за будь-яких обставин, формувати активну життєву позицію, створювати атмосферу позитивної уваги один до одного, довіри, психологічного комфорту і безпеки.</a:t>
            </a:r>
          </a:p>
        </p:txBody>
      </p:sp>
    </p:spTree>
    <p:extLst>
      <p:ext uri="{BB962C8B-B14F-4D97-AF65-F5344CB8AC3E}">
        <p14:creationId xmlns:p14="http://schemas.microsoft.com/office/powerpoint/2010/main" val="196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115616" y="692696"/>
            <a:ext cx="57606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Monotype Corsiva" pitchFamily="66" charset="0"/>
              </a:rPr>
              <a:t>Сподіваюсь, що </a:t>
            </a:r>
          </a:p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Monotype Corsiva" pitchFamily="66" charset="0"/>
              </a:rPr>
              <a:t>Тиждень соціально-психологічного супроводу спонукав нас до роздумів  над своєю поведінкою і виявлення бажання бути добрішими і терпимішими один до одного!</a:t>
            </a:r>
          </a:p>
          <a:p>
            <a:pPr algn="ctr"/>
            <a:endParaRPr lang="uk-UA" sz="32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uk-UA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З повагою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  <a:latin typeface="Monotype Corsiva" pitchFamily="66" charset="0"/>
              </a:rPr>
              <a:t>п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рактичний психолог Лебідь І.І.</a:t>
            </a:r>
            <a:endParaRPr lang="uk-UA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3"/>
          <p:cNvSpPr txBox="1"/>
          <p:nvPr/>
        </p:nvSpPr>
        <p:spPr>
          <a:xfrm>
            <a:off x="1331640" y="116632"/>
            <a:ext cx="3600450" cy="869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eflateTop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4800" b="1" spc="50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понеділок</a:t>
            </a: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5"/>
          <p:cNvSpPr txBox="1"/>
          <p:nvPr/>
        </p:nvSpPr>
        <p:spPr>
          <a:xfrm>
            <a:off x="702870" y="1012937"/>
            <a:ext cx="5012205" cy="55643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8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День гарного настрою</a:t>
            </a:r>
            <a:endParaRPr lang="uk-UA" sz="2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2"/>
          <p:cNvSpPr txBox="1"/>
          <p:nvPr/>
        </p:nvSpPr>
        <p:spPr>
          <a:xfrm>
            <a:off x="107504" y="1628800"/>
            <a:ext cx="6705600" cy="1123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eflat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000" b="1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Девіз дня </a:t>
            </a:r>
            <a:endParaRPr lang="uk-UA" sz="11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000" b="1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«Пізнай себе і ти побачиш – світ прекрасний!»</a:t>
            </a:r>
            <a:endParaRPr lang="uk-UA" sz="1100">
              <a:latin typeface="Calibri"/>
              <a:ea typeface="Calibri"/>
              <a:cs typeface="Times New Roman"/>
            </a:endParaRPr>
          </a:p>
        </p:txBody>
      </p:sp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1835150" y="2751138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uk-UA" sz="2000"/>
              <a:t>Відкриття Тижня соціально-психологічного супроводу.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2000"/>
              <a:t>Загальношкільна акція «Скринька настрою».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2000"/>
              <a:t>Акція «Усе, що робиш, роби з відкритим серцем, з любов</a:t>
            </a:r>
            <a:r>
              <a:rPr lang="ru-RU" sz="2000"/>
              <a:t>’</a:t>
            </a:r>
            <a:r>
              <a:rPr lang="uk-UA" sz="2000"/>
              <a:t>ю!» (учні та вчителі школи).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2000"/>
              <a:t>Рольова гра «Якби я був директором школи, то …»</a:t>
            </a:r>
          </a:p>
        </p:txBody>
      </p:sp>
      <p:pic>
        <p:nvPicPr>
          <p:cNvPr id="8" name="Рисунок 7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22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0482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Яскраво розпочався Понеділок,</a:t>
            </a:r>
            <a:b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 майже кожний учасник навчально-виховного процесу креативно та оригінально виділився у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День Гарного настрою.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uk-UA" sz="2400" dirty="0" smtClean="0"/>
          </a:p>
        </p:txBody>
      </p:sp>
      <p:pic>
        <p:nvPicPr>
          <p:cNvPr id="5123" name="Picture 2" descr="E:\Друк\настрій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12875"/>
            <a:ext cx="6400800" cy="4525963"/>
          </a:xfrm>
          <a:noFill/>
        </p:spPr>
      </p:pic>
      <p:pic>
        <p:nvPicPr>
          <p:cNvPr id="5" name="Рисунок 4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73" y="532711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Підсумки загальношкільної акції </a:t>
            </a:r>
            <a:b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«Скринька настрою»</a:t>
            </a:r>
            <a:b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Настрій вчителів</a:t>
            </a:r>
            <a:endParaRPr lang="uk-UA" sz="36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2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933998"/>
              </p:ext>
            </p:extLst>
          </p:nvPr>
        </p:nvGraphicFramePr>
        <p:xfrm>
          <a:off x="1835150" y="2276475"/>
          <a:ext cx="4752975" cy="380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2793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r>
              <a:rPr lang="uk-UA" sz="3600" smtClean="0">
                <a:solidFill>
                  <a:srgbClr val="002060"/>
                </a:solidFill>
                <a:latin typeface="Monotype Corsiva" pitchFamily="66" charset="0"/>
              </a:rPr>
              <a:t>Підсумки загальношкільної акції </a:t>
            </a:r>
            <a:br>
              <a:rPr lang="uk-UA" sz="360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  <a:t>«Скринька настрою»</a:t>
            </a:r>
            <a:b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2400" b="1" smtClean="0">
                <a:solidFill>
                  <a:srgbClr val="FF0000"/>
                </a:solidFill>
                <a:latin typeface="Monotype Corsiva" pitchFamily="66" charset="0"/>
              </a:rPr>
              <a:t>Настрій учнів</a:t>
            </a:r>
            <a:endParaRPr lang="uk-UA" sz="3600" b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2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370864"/>
              </p:ext>
            </p:extLst>
          </p:nvPr>
        </p:nvGraphicFramePr>
        <p:xfrm>
          <a:off x="1835150" y="2276475"/>
          <a:ext cx="4752975" cy="380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36030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r>
              <a:rPr lang="uk-UA" sz="3600" smtClean="0">
                <a:solidFill>
                  <a:srgbClr val="002060"/>
                </a:solidFill>
                <a:latin typeface="Monotype Corsiva" pitchFamily="66" charset="0"/>
              </a:rPr>
              <a:t>Підсумки загальношкільної акції </a:t>
            </a:r>
            <a:br>
              <a:rPr lang="uk-UA" sz="360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  <a:t>«Скринька настрою»</a:t>
            </a:r>
            <a:b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2400" b="1" smtClean="0">
                <a:solidFill>
                  <a:srgbClr val="FF0000"/>
                </a:solidFill>
                <a:latin typeface="Monotype Corsiva" pitchFamily="66" charset="0"/>
              </a:rPr>
              <a:t>Настрій батьків</a:t>
            </a:r>
            <a:endParaRPr lang="uk-UA" sz="3600" b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2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357957"/>
              </p:ext>
            </p:extLst>
          </p:nvPr>
        </p:nvGraphicFramePr>
        <p:xfrm>
          <a:off x="1835150" y="2276475"/>
          <a:ext cx="4752975" cy="380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66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792088"/>
          </a:xfrm>
        </p:spPr>
        <p:txBody>
          <a:bodyPr/>
          <a:lstStyle/>
          <a:p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Підсумки загальношкільної акції </a:t>
            </a:r>
            <a:b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«Скринька настрою»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uk-UA" dirty="0" smtClean="0"/>
          </a:p>
        </p:txBody>
      </p:sp>
      <p:sp>
        <p:nvSpPr>
          <p:cNvPr id="9219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1052736"/>
            <a:ext cx="5112568" cy="547260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uk-UA" sz="1200" b="1" dirty="0">
                <a:solidFill>
                  <a:srgbClr val="002060"/>
                </a:solidFill>
              </a:rPr>
              <a:t>Синій </a:t>
            </a:r>
            <a:r>
              <a:rPr lang="uk-UA" sz="1200" dirty="0"/>
              <a:t> символізує спокій, стан спокою, потребу у відпочинку, емоційну стабільність і задоволеність, душевну прихильність, гармонію. Особистісні характеристики кольору: чесність, справедливість, незворушність, доброта і сумлінність.</a:t>
            </a:r>
            <a:r>
              <a:rPr lang="uk-UA" sz="1200" b="1" dirty="0"/>
              <a:t> </a:t>
            </a:r>
            <a:endParaRPr lang="uk-UA" sz="1200" dirty="0"/>
          </a:p>
          <a:p>
            <a:pPr algn="just">
              <a:buFont typeface="Wingdings" pitchFamily="2" charset="2"/>
              <a:buChar char="Ø"/>
            </a:pPr>
            <a:r>
              <a:rPr lang="uk-UA" sz="1200" b="1" dirty="0" smtClean="0">
                <a:solidFill>
                  <a:srgbClr val="00B050"/>
                </a:solidFill>
              </a:rPr>
              <a:t>Зелений</a:t>
            </a:r>
            <a:r>
              <a:rPr lang="uk-UA" sz="1200" dirty="0">
                <a:solidFill>
                  <a:srgbClr val="00B050"/>
                </a:solidFill>
              </a:rPr>
              <a:t> </a:t>
            </a:r>
            <a:r>
              <a:rPr lang="uk-UA" sz="1200" dirty="0"/>
              <a:t>символізує вольове зусилля, напругу і наполегливість, високий рівень домагань і самовпевненість, прагнення до самовираження, успіху і влади, діловитість, наполегливість і завзятість у досягненні цілей, упертість, енергійний захист своїх позицій. Самостійність, незворушність, черствість.</a:t>
            </a:r>
          </a:p>
          <a:p>
            <a:pPr algn="just">
              <a:buFont typeface="Wingdings" pitchFamily="2" charset="2"/>
              <a:buChar char="Ø"/>
            </a:pPr>
            <a:r>
              <a:rPr lang="uk-UA" sz="1200" b="1" dirty="0">
                <a:solidFill>
                  <a:srgbClr val="FF0000"/>
                </a:solidFill>
              </a:rPr>
              <a:t>Червоний </a:t>
            </a:r>
            <a:r>
              <a:rPr lang="uk-UA" sz="1200" dirty="0"/>
              <a:t>символізує силу волі, активність, що доходить в ряді випадків до агресивності, прагнення до успіху через боротьбу, наступальність і владність, потребу діяти і витрачати сили, лідерство та ініціативність, збудженість. Особистісні характеристики: чуйність, рішучість, енергійність, напруженість, дружелюбність, впевненість товариськість, дратівливість, привабливість, діяльність.</a:t>
            </a:r>
          </a:p>
          <a:p>
            <a:pPr algn="just">
              <a:buFont typeface="Wingdings" pitchFamily="2" charset="2"/>
              <a:buChar char="Ø"/>
            </a:pPr>
            <a:r>
              <a:rPr lang="uk-UA" sz="1200" b="1" dirty="0">
                <a:solidFill>
                  <a:srgbClr val="FFC000"/>
                </a:solidFill>
              </a:rPr>
              <a:t>Жовтий</a:t>
            </a:r>
            <a:r>
              <a:rPr lang="uk-UA" sz="1200" b="1" dirty="0"/>
              <a:t> </a:t>
            </a:r>
            <a:r>
              <a:rPr lang="uk-UA" sz="1200" dirty="0"/>
              <a:t>символізує активність, прагнення до спілкування і сприйнятливість до всього нового, оптимізм, радість і веселість, розслабленість і розкутість, оригінальність і прагнення до розширення своїх можливостей. До особистісних характеристик відносяться: балакучість, природність, відкритість, товариськість, енергійність.</a:t>
            </a:r>
          </a:p>
          <a:p>
            <a:pPr algn="just">
              <a:buFont typeface="Wingdings" pitchFamily="2" charset="2"/>
              <a:buChar char="Ø"/>
            </a:pPr>
            <a:r>
              <a: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Сірий</a:t>
            </a:r>
            <a:r>
              <a:rPr lang="uk-UA" sz="1200" dirty="0"/>
              <a:t> символізує нейтральність і «безбарвність», неучасть, соціальну відгородженість, свободу від зобов</a:t>
            </a:r>
            <a:r>
              <a:rPr lang="en-US" sz="1200" dirty="0"/>
              <a:t>’</a:t>
            </a:r>
            <a:r>
              <a:rPr lang="uk-UA" sz="1200" dirty="0"/>
              <a:t>язань, неврівноваженість, млявість і розслабленість, невпевненість, несамостійність і пасивність.</a:t>
            </a:r>
          </a:p>
          <a:p>
            <a:pPr algn="just">
              <a:buFont typeface="Wingdings" pitchFamily="2" charset="2"/>
              <a:buChar char="Ø"/>
            </a:pPr>
            <a:r>
              <a:rPr lang="uk-UA" sz="1200" b="1" dirty="0">
                <a:solidFill>
                  <a:schemeClr val="bg1"/>
                </a:solidFill>
              </a:rPr>
              <a:t>Білий</a:t>
            </a:r>
            <a:r>
              <a:rPr lang="uk-UA" sz="1200" b="1" dirty="0"/>
              <a:t> </a:t>
            </a:r>
            <a:r>
              <a:rPr lang="uk-UA" sz="1200" dirty="0"/>
              <a:t>символізує  досконалість і завершеність,  прагнення  звільнитися від неприємностей. До особистісних характеристик відносяться:</a:t>
            </a:r>
            <a:r>
              <a:rPr lang="uk-UA" sz="1200" b="1" dirty="0"/>
              <a:t> </a:t>
            </a:r>
            <a:r>
              <a:rPr lang="uk-UA" sz="1200" dirty="0"/>
              <a:t>цілковита самовіддача, відкритість, легкість, </a:t>
            </a:r>
            <a:r>
              <a:rPr lang="uk-UA" sz="1200" dirty="0" smtClean="0"/>
              <a:t>здатність</a:t>
            </a:r>
            <a:r>
              <a:rPr lang="en-US" sz="1200" dirty="0" smtClean="0"/>
              <a:t> </a:t>
            </a:r>
            <a:r>
              <a:rPr lang="uk-UA" sz="1200" dirty="0" smtClean="0"/>
              <a:t>виявляти</a:t>
            </a:r>
            <a:r>
              <a:rPr lang="en-US" sz="1200" dirty="0" smtClean="0"/>
              <a:t> </a:t>
            </a:r>
            <a:r>
              <a:rPr lang="uk-UA" sz="1200" dirty="0" smtClean="0"/>
              <a:t>приховане й помилкове.</a:t>
            </a:r>
            <a:endParaRPr lang="en-US" sz="1200" dirty="0"/>
          </a:p>
          <a:p>
            <a:pPr marL="0" indent="0" algn="just">
              <a:buNone/>
            </a:pPr>
            <a:r>
              <a:rPr lang="uk-UA" b="1" dirty="0"/>
              <a:t> </a:t>
            </a:r>
            <a:endParaRPr lang="uk-UA" dirty="0"/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5" name="Рисунок 4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2793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3"/>
          <p:cNvSpPr txBox="1"/>
          <p:nvPr/>
        </p:nvSpPr>
        <p:spPr>
          <a:xfrm>
            <a:off x="1588792" y="260648"/>
            <a:ext cx="3240360" cy="869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eflateTop">
              <a:avLst>
                <a:gd name="adj" fmla="val 35117"/>
              </a:avLst>
            </a:prstTxWarp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4800" b="1" spc="50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ВІВТОРОК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5"/>
          <p:cNvSpPr txBox="1"/>
          <p:nvPr/>
        </p:nvSpPr>
        <p:spPr>
          <a:xfrm>
            <a:off x="1193516" y="1012937"/>
            <a:ext cx="4030912" cy="55643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8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День СПІЛКУВАННЯ</a:t>
            </a:r>
            <a:endParaRPr lang="uk-UA" sz="2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2"/>
          <p:cNvSpPr txBox="1"/>
          <p:nvPr/>
        </p:nvSpPr>
        <p:spPr>
          <a:xfrm>
            <a:off x="1046554" y="1587036"/>
            <a:ext cx="4324836" cy="93610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eflat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Девіз дня </a:t>
            </a:r>
            <a:endParaRPr lang="uk-UA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«А кому легко?!»</a:t>
            </a: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908175" y="250547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/>
              <a:t>Акція «Афоризми».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/>
              <a:t>Психологічна вправа «Паркан думок».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/>
              <a:t>Рольова гра «Якби я був батьком, матір</a:t>
            </a:r>
            <a:r>
              <a:rPr lang="ru-RU" dirty="0"/>
              <a:t>’</a:t>
            </a:r>
            <a:r>
              <a:rPr lang="uk-UA" dirty="0"/>
              <a:t>ю, то</a:t>
            </a:r>
            <a:r>
              <a:rPr lang="uk-UA" dirty="0" smtClean="0"/>
              <a:t>…».</a:t>
            </a:r>
            <a:endParaRPr lang="uk-UA" dirty="0"/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/>
              <a:t>Заняття з елементами тренінгу «Дерево бажань</a:t>
            </a:r>
            <a:r>
              <a:rPr lang="uk-UA" dirty="0" smtClean="0"/>
              <a:t>». </a:t>
            </a:r>
            <a:endParaRPr lang="uk-UA" dirty="0"/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/>
              <a:t>Пізнавально-розважальна гра «Слідопити»  ( 10  класи).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/>
              <a:t>Пошта </a:t>
            </a:r>
            <a:r>
              <a:rPr lang="uk-UA" dirty="0" smtClean="0"/>
              <a:t>«</a:t>
            </a:r>
            <a:r>
              <a:rPr lang="uk-UA" dirty="0"/>
              <a:t>П</a:t>
            </a:r>
            <a:r>
              <a:rPr lang="uk-UA" dirty="0" smtClean="0"/>
              <a:t>одаруй </a:t>
            </a:r>
            <a:r>
              <a:rPr lang="uk-UA" dirty="0"/>
              <a:t>комплімент!»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/>
              <a:t>Акція «Даруємо тепло своїх долонь!»                         (учні початкової школи).</a:t>
            </a:r>
          </a:p>
          <a:p>
            <a:pPr>
              <a:defRPr/>
            </a:pPr>
            <a:r>
              <a:rPr lang="uk-UA" dirty="0"/>
              <a:t> </a:t>
            </a:r>
          </a:p>
        </p:txBody>
      </p:sp>
      <p:pic>
        <p:nvPicPr>
          <p:cNvPr id="8" name="Рисунок 7" descr="C:\Users\ira\Desktop\b75d10_e284bc6408d740199f5fce1b209ef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591</Words>
  <Application>Microsoft Office PowerPoint</Application>
  <PresentationFormat>Екран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3" baseType="lpstr">
      <vt:lpstr>Тема Office</vt:lpstr>
      <vt:lpstr>Acrobat Document</vt:lpstr>
      <vt:lpstr>     Тиждень соціально-психологічного      супроводу           23.11.2015-27.11.2015 </vt:lpstr>
      <vt:lpstr>     Девіз тижня:</vt:lpstr>
      <vt:lpstr>Презентація PowerPoint</vt:lpstr>
      <vt:lpstr>Яскраво розпочався Понеділок,  майже кожний учасник навчально-виховного процесу креативно та оригінально виділився у День Гарного настрою. </vt:lpstr>
      <vt:lpstr>Підсумки загальношкільної акції  «Скринька настрою»  Настрій вчителів</vt:lpstr>
      <vt:lpstr>Підсумки загальношкільної акції  «Скринька настрою»  Настрій учнів</vt:lpstr>
      <vt:lpstr>Підсумки загальношкільної акції  «Скринька настрою»  Настрій батьків</vt:lpstr>
      <vt:lpstr>Підсумки загальношкільної акції  «Скринька настрою» </vt:lpstr>
      <vt:lpstr>Презентація PowerPoint</vt:lpstr>
      <vt:lpstr>Давайте говорити один одному компліменти, давайте зробимо наше життя яскравішим і добрішим. Адже це так легко і просто - говорити добрі й гарні слова щастя і любові.</vt:lpstr>
      <vt:lpstr>Усі свої побажання та враження учні мали змогу висловлювати та обговорювати, як при особистому спілкуванні, так і писати на  «паркані думок».</vt:lpstr>
      <vt:lpstr>Учні 10-х класів взяли участь у пізнавально-розважальній грі  «Слідопит»,  під час якої продемонстрували свої комунікативні здібності, навички самоорганізації на спільну діяльність, творчий потенціал та лідерські якості. Переможцями стали учні 10-А класу.  Вітаємо переможців!</vt:lpstr>
      <vt:lpstr>Дитинство… Найбільше воно запам’ятовується нам нашими мріями, бажаннями.  У одних їх багато, у інших – одна, дві, але найзаповітніші. Проходить рік, два, десяток, і приємно мати те, про що мріяв. Випала нагода помріяти і учням початкових класів. Символічне «Дерево бажань» розмістили на другому поверсі біля початкових класів, де хлопчики і дівчатка на листочках писали свої мрії і вивішували на  «Дерево бажань». </vt:lpstr>
      <vt:lpstr>Презентація PowerPoint</vt:lpstr>
      <vt:lpstr>Презентація PowerPoint</vt:lpstr>
      <vt:lpstr>Наше життя стрімке, цікаве, повне багатьох несподіванок, та в ньому існує те, що люди цінують найбільше, бо його не можна придбати ні за які гроші – це здоров’я. Для учнів 6-х класів проведене заняття, присвячене проблемі здоров’я, а саме виробленню власного відповідального ставлення до свого здоров’я і до впливу шкідливих звичок. </vt:lpstr>
      <vt:lpstr>Здоровим бути модно!</vt:lpstr>
      <vt:lpstr>Презентація PowerPoint</vt:lpstr>
      <vt:lpstr>      «Погані та добрі якості» Одного разу учні прийшли до старця і запитали його: «Чому погані якості легко опановують людиною, а добрі – важко і залишаються неміцні в ній?». - Що буде, якщо здорове насіння залишити на сонці, а хворе зарити в землю? – Запитав старий. - Добре насіння, що залишилося без грунту, загине, а погане насіння проросте, дасть хворий паросток і злий плід, - відповіли учні. - Так роблять люди: замість того, щоб таємно творити добрі справи і глибоко в душі ростити добрі початки, вони виставляють їх напоказ і тим гублять. А свої недоліки і гріхи, щоб їх не бачили інші, люди ховають глибоко в душі. Там вони ростуть і гублять людину в самому її серці. Ви ж будьте мудрі.    Учні подякували старцю за повчання і занурились в міркування.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ira</cp:lastModifiedBy>
  <cp:revision>37</cp:revision>
  <dcterms:created xsi:type="dcterms:W3CDTF">2012-08-14T05:18:52Z</dcterms:created>
  <dcterms:modified xsi:type="dcterms:W3CDTF">2015-12-05T20:33:35Z</dcterms:modified>
</cp:coreProperties>
</file>