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  <p:sldMasterId id="2147483708" r:id="rId2"/>
  </p:sldMasterIdLst>
  <p:sldIdLst>
    <p:sldId id="256" r:id="rId3"/>
    <p:sldId id="257" r:id="rId4"/>
    <p:sldId id="268" r:id="rId5"/>
    <p:sldId id="258" r:id="rId6"/>
    <p:sldId id="260" r:id="rId7"/>
    <p:sldId id="261" r:id="rId8"/>
    <p:sldId id="269" r:id="rId9"/>
    <p:sldId id="262" r:id="rId10"/>
    <p:sldId id="267" r:id="rId11"/>
    <p:sldId id="259" r:id="rId12"/>
    <p:sldId id="264" r:id="rId13"/>
    <p:sldId id="265" r:id="rId14"/>
    <p:sldId id="263" r:id="rId15"/>
    <p:sldId id="270" r:id="rId16"/>
    <p:sldId id="271" r:id="rId17"/>
    <p:sldId id="272" r:id="rId18"/>
    <p:sldId id="276" r:id="rId19"/>
    <p:sldId id="273" r:id="rId20"/>
    <p:sldId id="274" r:id="rId21"/>
    <p:sldId id="275" r:id="rId22"/>
    <p:sldId id="266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15"/>
    </mc:Choice>
    <mc:Fallback>
      <c:style val="15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0562516781526899E-2"/>
          <c:y val="3.098997219462982E-2"/>
          <c:w val="0.89057675311017637"/>
          <c:h val="0.69235177484255062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Аркуш1!$B$1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220056162176676E-2"/>
                  <c:y val="-4.66012996560698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AF0-4925-B6F9-8A8D7831D826}"/>
                </c:ext>
              </c:extLst>
            </c:dLbl>
            <c:dLbl>
              <c:idx val="1"/>
              <c:layout>
                <c:manualLayout>
                  <c:x val="1.7931312157651671E-2"/>
                  <c:y val="-0.2055939690708965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D25-4D46-BF98-4E7F52107B9F}"/>
                </c:ext>
              </c:extLst>
            </c:dLbl>
            <c:dLbl>
              <c:idx val="2"/>
              <c:layout>
                <c:manualLayout>
                  <c:x val="2.1341922743357049E-2"/>
                  <c:y val="-0.126097634363483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D25-4D46-BF98-4E7F52107B9F}"/>
                </c:ext>
              </c:extLst>
            </c:dLbl>
            <c:dLbl>
              <c:idx val="3"/>
              <c:layout>
                <c:manualLayout>
                  <c:x val="2.3681271565086637E-2"/>
                  <c:y val="-5.20838054979604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AF0-4925-B6F9-8A8D7831D826}"/>
                </c:ext>
              </c:extLst>
            </c:dLbl>
            <c:dLbl>
              <c:idx val="4"/>
              <c:layout>
                <c:manualLayout>
                  <c:x val="2.2387386398436824E-2"/>
                  <c:y val="-6.57900701026869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D25-4D46-BF98-4E7F52107B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Аркуш1!$A$2:$A$6</c:f>
              <c:strCache>
                <c:ptCount val="5"/>
                <c:pt idx="0">
                  <c:v>Відмінний</c:v>
                </c:pt>
                <c:pt idx="1">
                  <c:v>Добрий</c:v>
                </c:pt>
                <c:pt idx="2">
                  <c:v>Задовільний</c:v>
                </c:pt>
                <c:pt idx="3">
                  <c:v>Незадовільний</c:v>
                </c:pt>
                <c:pt idx="4">
                  <c:v>Важко відповісти</c:v>
                </c:pt>
              </c:strCache>
            </c:strRef>
          </c:cat>
          <c:val>
            <c:numRef>
              <c:f>Аркуш1!$B$2:$B$6</c:f>
              <c:numCache>
                <c:formatCode>0%</c:formatCode>
                <c:ptCount val="5"/>
                <c:pt idx="0">
                  <c:v>0</c:v>
                </c:pt>
                <c:pt idx="1">
                  <c:v>0.56999999999999995</c:v>
                </c:pt>
                <c:pt idx="2">
                  <c:v>0.27</c:v>
                </c:pt>
                <c:pt idx="3">
                  <c:v>0.01</c:v>
                </c:pt>
                <c:pt idx="4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AF0-4925-B6F9-8A8D7831D8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3099136"/>
        <c:axId val="33100928"/>
        <c:axId val="0"/>
      </c:bar3DChart>
      <c:catAx>
        <c:axId val="33099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b="1">
                <a:latin typeface="Times New Roman" pitchFamily="18" charset="0"/>
                <a:cs typeface="Times New Roman" pitchFamily="18" charset="0"/>
              </a:defRPr>
            </a:pPr>
            <a:endParaRPr lang="uk-UA"/>
          </a:p>
        </c:txPr>
        <c:crossAx val="33100928"/>
        <c:crosses val="autoZero"/>
        <c:auto val="1"/>
        <c:lblAlgn val="ctr"/>
        <c:lblOffset val="100"/>
        <c:noMultiLvlLbl val="0"/>
      </c:catAx>
      <c:valAx>
        <c:axId val="33100928"/>
        <c:scaling>
          <c:orientation val="minMax"/>
          <c:max val="1"/>
        </c:scaling>
        <c:delete val="0"/>
        <c:axPos val="l"/>
        <c:majorGridlines/>
        <c:numFmt formatCode="0%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sz="1600">
                <a:latin typeface="Times New Roman" pitchFamily="18" charset="0"/>
                <a:cs typeface="Times New Roman" pitchFamily="18" charset="0"/>
              </a:defRPr>
            </a:pPr>
            <a:endParaRPr lang="uk-UA"/>
          </a:p>
        </c:txPr>
        <c:crossAx val="330991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uk-UA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Аркуш1!$B$1</c:f>
              <c:strCache>
                <c:ptCount val="1"/>
                <c:pt idx="0">
                  <c:v>Відповіді батьків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Аркуш1!$A$2:$A$6</c:f>
              <c:strCache>
                <c:ptCount val="5"/>
                <c:pt idx="0">
                  <c:v>Батьки</c:v>
                </c:pt>
                <c:pt idx="1">
                  <c:v>Школа</c:v>
                </c:pt>
                <c:pt idx="2">
                  <c:v>Держава</c:v>
                </c:pt>
                <c:pt idx="3">
                  <c:v>Лікарі</c:v>
                </c:pt>
                <c:pt idx="4">
                  <c:v>Сама дитина</c:v>
                </c:pt>
              </c:strCache>
            </c:strRef>
          </c:cat>
          <c:val>
            <c:numRef>
              <c:f>Аркуш1!$B$2:$B$6</c:f>
              <c:numCache>
                <c:formatCode>0%</c:formatCode>
                <c:ptCount val="5"/>
                <c:pt idx="0">
                  <c:v>0.72</c:v>
                </c:pt>
                <c:pt idx="1">
                  <c:v>0.06</c:v>
                </c:pt>
                <c:pt idx="2">
                  <c:v>0.04</c:v>
                </c:pt>
                <c:pt idx="3">
                  <c:v>0.04</c:v>
                </c:pt>
                <c:pt idx="4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C19-4F47-AF9D-3C77CD2D8358}"/>
            </c:ext>
          </c:extLst>
        </c:ser>
        <c:ser>
          <c:idx val="1"/>
          <c:order val="1"/>
          <c:tx>
            <c:strRef>
              <c:f>Аркуш1!$C$1</c:f>
              <c:strCache>
                <c:ptCount val="1"/>
                <c:pt idx="0">
                  <c:v>Відповіді вчителів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9773126297341112E-2"/>
                  <c:y val="-5.5006096148057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C19-4F47-AF9D-3C77CD2D8358}"/>
                </c:ext>
              </c:extLst>
            </c:dLbl>
            <c:dLbl>
              <c:idx val="1"/>
              <c:layout>
                <c:manualLayout>
                  <c:x val="2.1970140330379011E-2"/>
                  <c:y val="-1.65018288444172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C19-4F47-AF9D-3C77CD2D8358}"/>
                </c:ext>
              </c:extLst>
            </c:dLbl>
            <c:dLbl>
              <c:idx val="2"/>
              <c:layout>
                <c:manualLayout>
                  <c:x val="1.3182084198227407E-2"/>
                  <c:y val="-1.1001219229611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C19-4F47-AF9D-3C77CD2D8358}"/>
                </c:ext>
              </c:extLst>
            </c:dLbl>
            <c:dLbl>
              <c:idx val="3"/>
              <c:layout>
                <c:manualLayout>
                  <c:x val="1.0985070165189587E-2"/>
                  <c:y val="-5.5006096148057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C19-4F47-AF9D-3C77CD2D8358}"/>
                </c:ext>
              </c:extLst>
            </c:dLbl>
            <c:dLbl>
              <c:idx val="4"/>
              <c:layout>
                <c:manualLayout>
                  <c:x val="1.3182084198227407E-2"/>
                  <c:y val="-1.65018288444172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C19-4F47-AF9D-3C77CD2D835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Аркуш1!$A$2:$A$6</c:f>
              <c:strCache>
                <c:ptCount val="5"/>
                <c:pt idx="0">
                  <c:v>Батьки</c:v>
                </c:pt>
                <c:pt idx="1">
                  <c:v>Школа</c:v>
                </c:pt>
                <c:pt idx="2">
                  <c:v>Держава</c:v>
                </c:pt>
                <c:pt idx="3">
                  <c:v>Лікарі</c:v>
                </c:pt>
                <c:pt idx="4">
                  <c:v>Сама дитина</c:v>
                </c:pt>
              </c:strCache>
            </c:strRef>
          </c:cat>
          <c:val>
            <c:numRef>
              <c:f>Аркуш1!$C$2:$C$6</c:f>
              <c:numCache>
                <c:formatCode>0%</c:formatCode>
                <c:ptCount val="5"/>
                <c:pt idx="0">
                  <c:v>0.9</c:v>
                </c:pt>
                <c:pt idx="1">
                  <c:v>0.3</c:v>
                </c:pt>
                <c:pt idx="2">
                  <c:v>0.1</c:v>
                </c:pt>
                <c:pt idx="3">
                  <c:v>0.1</c:v>
                </c:pt>
                <c:pt idx="4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C19-4F47-AF9D-3C77CD2D83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box"/>
        <c:axId val="37058432"/>
        <c:axId val="37090048"/>
        <c:axId val="0"/>
      </c:bar3DChart>
      <c:catAx>
        <c:axId val="3705843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2000" b="1">
                <a:latin typeface="Times New Roman" pitchFamily="18" charset="0"/>
                <a:cs typeface="Times New Roman" pitchFamily="18" charset="0"/>
              </a:defRPr>
            </a:pPr>
            <a:endParaRPr lang="uk-UA"/>
          </a:p>
        </c:txPr>
        <c:crossAx val="37090048"/>
        <c:crosses val="autoZero"/>
        <c:auto val="1"/>
        <c:lblAlgn val="ctr"/>
        <c:lblOffset val="100"/>
        <c:noMultiLvlLbl val="0"/>
      </c:catAx>
      <c:valAx>
        <c:axId val="37090048"/>
        <c:scaling>
          <c:orientation val="minMax"/>
          <c:max val="1"/>
        </c:scaling>
        <c:delete val="0"/>
        <c:axPos val="l"/>
        <c:majorGridlines/>
        <c:numFmt formatCode="0%" sourceLinked="1"/>
        <c:majorTickMark val="none"/>
        <c:minorTickMark val="none"/>
        <c:tickLblPos val="nextTo"/>
        <c:spPr>
          <a:ln w="6350">
            <a:noFill/>
          </a:ln>
        </c:spPr>
        <c:txPr>
          <a:bodyPr/>
          <a:lstStyle/>
          <a:p>
            <a:pPr>
              <a:defRPr sz="1600">
                <a:latin typeface="Times New Roman" pitchFamily="18" charset="0"/>
                <a:cs typeface="Times New Roman" pitchFamily="18" charset="0"/>
              </a:defRPr>
            </a:pPr>
            <a:endParaRPr lang="uk-UA"/>
          </a:p>
        </c:txPr>
        <c:crossAx val="37058432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b="1" i="1">
              <a:latin typeface="Times New Roman" pitchFamily="18" charset="0"/>
              <a:cs typeface="Times New Roman" pitchFamily="18" charset="0"/>
            </a:defRPr>
          </a:pPr>
          <a:endParaRPr lang="uk-UA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uk-UA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Аркуш1!$B$1</c:f>
              <c:strCache>
                <c:ptCount val="1"/>
                <c:pt idx="0">
                  <c:v>Відповіді батьків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3.3488434887671351E-3"/>
                  <c:y val="5.33489892423156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C82-4027-931B-F21F8BC99979}"/>
                </c:ext>
              </c:extLst>
            </c:dLbl>
            <c:dLbl>
              <c:idx val="1"/>
              <c:layout>
                <c:manualLayout>
                  <c:x val="1.0046530466301405E-2"/>
                  <c:y val="4.87101134578536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C82-4027-931B-F21F8BC99979}"/>
                </c:ext>
              </c:extLst>
            </c:dLbl>
            <c:dLbl>
              <c:idx val="2"/>
              <c:layout>
                <c:manualLayout>
                  <c:x val="1.0046530466301436E-2"/>
                  <c:y val="3.47929381841812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C82-4027-931B-F21F8BC99979}"/>
                </c:ext>
              </c:extLst>
            </c:dLbl>
            <c:dLbl>
              <c:idx val="3"/>
              <c:layout>
                <c:manualLayout>
                  <c:x val="8.3721087219178376E-3"/>
                  <c:y val="3.71124673964599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C82-4027-931B-F21F8BC99979}"/>
                </c:ext>
              </c:extLst>
            </c:dLbl>
            <c:dLbl>
              <c:idx val="4"/>
              <c:layout>
                <c:manualLayout>
                  <c:x val="5.0232652331507026E-3"/>
                  <c:y val="4.40710550332962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C82-4027-931B-F21F8BC99979}"/>
                </c:ext>
              </c:extLst>
            </c:dLbl>
            <c:dLbl>
              <c:idx val="5"/>
              <c:layout>
                <c:manualLayout>
                  <c:x val="5.0232652331507642E-3"/>
                  <c:y val="3.47929381841812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C82-4027-931B-F21F8BC99979}"/>
                </c:ext>
              </c:extLst>
            </c:dLbl>
            <c:dLbl>
              <c:idx val="6"/>
              <c:layout>
                <c:manualLayout>
                  <c:x val="5.0232652331507026E-3"/>
                  <c:y val="2.78343505473449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C82-4027-931B-F21F8BC99979}"/>
                </c:ext>
              </c:extLst>
            </c:dLbl>
            <c:dLbl>
              <c:idx val="7"/>
              <c:layout>
                <c:manualLayout>
                  <c:x val="3.3488434887671351E-3"/>
                  <c:y val="2.08757629105087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C82-4027-931B-F21F8BC99979}"/>
                </c:ext>
              </c:extLst>
            </c:dLbl>
            <c:dLbl>
              <c:idx val="8"/>
              <c:layout>
                <c:manualLayout>
                  <c:x val="3.3488434887671351E-3"/>
                  <c:y val="2.08757629105087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C82-4027-931B-F21F8BC99979}"/>
                </c:ext>
              </c:extLst>
            </c:dLbl>
            <c:dLbl>
              <c:idx val="9"/>
              <c:layout>
                <c:manualLayout>
                  <c:x val="5.0232652331507026E-3"/>
                  <c:y val="1.62367044859512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C82-4027-931B-F21F8BC9997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Аркуш1!$A$2:$A$14</c:f>
              <c:strCache>
                <c:ptCount val="13"/>
                <c:pt idx="0">
                  <c:v>Харчування</c:v>
                </c:pt>
                <c:pt idx="1">
                  <c:v>Екологія</c:v>
                </c:pt>
                <c:pt idx="2">
                  <c:v>Велике навантаження шкільної програми</c:v>
                </c:pt>
                <c:pt idx="3">
                  <c:v>Малорухомий спосіб життя</c:v>
                </c:pt>
                <c:pt idx="4">
                  <c:v>Комп'ютерна техніка</c:v>
                </c:pt>
                <c:pt idx="5">
                  <c:v>Інфекції та віруси</c:v>
                </c:pt>
                <c:pt idx="6">
                  <c:v>Шкідливі звички</c:v>
                </c:pt>
                <c:pt idx="7">
                  <c:v>Стреси</c:v>
                </c:pt>
                <c:pt idx="8">
                  <c:v>Психологічний тиск вчителів</c:v>
                </c:pt>
                <c:pt idx="9">
                  <c:v>Безвідповідальне ставлення до здоров'я</c:v>
                </c:pt>
                <c:pt idx="10">
                  <c:v>Реклама</c:v>
                </c:pt>
                <c:pt idx="11">
                  <c:v>Оточення дитини</c:v>
                </c:pt>
                <c:pt idx="12">
                  <c:v>Соціальний стан сім'ї</c:v>
                </c:pt>
              </c:strCache>
            </c:strRef>
          </c:cat>
          <c:val>
            <c:numRef>
              <c:f>Аркуш1!$B$2:$B$14</c:f>
              <c:numCache>
                <c:formatCode>0%</c:formatCode>
                <c:ptCount val="13"/>
                <c:pt idx="0">
                  <c:v>0.41</c:v>
                </c:pt>
                <c:pt idx="1">
                  <c:v>0.35</c:v>
                </c:pt>
                <c:pt idx="2">
                  <c:v>0.23</c:v>
                </c:pt>
                <c:pt idx="3">
                  <c:v>0.16</c:v>
                </c:pt>
                <c:pt idx="4">
                  <c:v>0.08</c:v>
                </c:pt>
                <c:pt idx="5">
                  <c:v>0.06</c:v>
                </c:pt>
                <c:pt idx="6">
                  <c:v>0.04</c:v>
                </c:pt>
                <c:pt idx="7">
                  <c:v>0.02</c:v>
                </c:pt>
                <c:pt idx="8">
                  <c:v>0.02</c:v>
                </c:pt>
                <c:pt idx="9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9F2-41AC-8CD8-EC2A5D66590A}"/>
            </c:ext>
          </c:extLst>
        </c:ser>
        <c:ser>
          <c:idx val="1"/>
          <c:order val="1"/>
          <c:tx>
            <c:strRef>
              <c:f>Аркуш1!$C$1</c:f>
              <c:strCache>
                <c:ptCount val="1"/>
                <c:pt idx="0">
                  <c:v>Відповіді вчителів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5.023265233150702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3C82-4027-931B-F21F8BC99979}"/>
                </c:ext>
              </c:extLst>
            </c:dLbl>
            <c:dLbl>
              <c:idx val="1"/>
              <c:layout>
                <c:manualLayout>
                  <c:x val="1.0046530466301405E-2"/>
                  <c:y val="-6.958587636836242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C82-4027-931B-F21F8BC99979}"/>
                </c:ext>
              </c:extLst>
            </c:dLbl>
            <c:dLbl>
              <c:idx val="2"/>
              <c:layout>
                <c:manualLayout>
                  <c:x val="5.0232652331507026E-3"/>
                  <c:y val="4.2524210981796375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3C82-4027-931B-F21F8BC99979}"/>
                </c:ext>
              </c:extLst>
            </c:dLbl>
            <c:dLbl>
              <c:idx val="3"/>
              <c:layout>
                <c:manualLayout>
                  <c:x val="5.0232652331507026E-3"/>
                  <c:y val="4.639058424557494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3C82-4027-931B-F21F8BC99979}"/>
                </c:ext>
              </c:extLst>
            </c:dLbl>
            <c:dLbl>
              <c:idx val="4"/>
              <c:layout>
                <c:manualLayout>
                  <c:x val="1.004653046630140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3C82-4027-931B-F21F8BC99979}"/>
                </c:ext>
              </c:extLst>
            </c:dLbl>
            <c:dLbl>
              <c:idx val="6"/>
              <c:layout>
                <c:manualLayout>
                  <c:x val="6.6976869775343317E-3"/>
                  <c:y val="4.2524210981796375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3C82-4027-931B-F21F8BC99979}"/>
                </c:ext>
              </c:extLst>
            </c:dLbl>
            <c:dLbl>
              <c:idx val="7"/>
              <c:layout>
                <c:manualLayout>
                  <c:x val="1.506979569945210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3C82-4027-931B-F21F8BC99979}"/>
                </c:ext>
              </c:extLst>
            </c:dLbl>
            <c:dLbl>
              <c:idx val="9"/>
              <c:layout>
                <c:manualLayout>
                  <c:x val="9.590976671055068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3C82-4027-931B-F21F8BC99979}"/>
                </c:ext>
              </c:extLst>
            </c:dLbl>
            <c:dLbl>
              <c:idx val="10"/>
              <c:layout>
                <c:manualLayout>
                  <c:x val="8.2208371466186304E-3"/>
                  <c:y val="-4.639058424557494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3C82-4027-931B-F21F8BC99979}"/>
                </c:ext>
              </c:extLst>
            </c:dLbl>
            <c:dLbl>
              <c:idx val="11"/>
              <c:layout>
                <c:manualLayout>
                  <c:x val="5.4805580977457533E-3"/>
                  <c:y val="-4.639058424557494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3C82-4027-931B-F21F8BC99979}"/>
                </c:ext>
              </c:extLst>
            </c:dLbl>
            <c:dLbl>
              <c:idx val="12"/>
              <c:layout>
                <c:manualLayout>
                  <c:x val="8.2208371466186304E-3"/>
                  <c:y val="-4.63905842455753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3C82-4027-931B-F21F8BC9997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Аркуш1!$A$2:$A$14</c:f>
              <c:strCache>
                <c:ptCount val="13"/>
                <c:pt idx="0">
                  <c:v>Харчування</c:v>
                </c:pt>
                <c:pt idx="1">
                  <c:v>Екологія</c:v>
                </c:pt>
                <c:pt idx="2">
                  <c:v>Велике навантаження шкільної програми</c:v>
                </c:pt>
                <c:pt idx="3">
                  <c:v>Малорухомий спосіб життя</c:v>
                </c:pt>
                <c:pt idx="4">
                  <c:v>Комп'ютерна техніка</c:v>
                </c:pt>
                <c:pt idx="5">
                  <c:v>Інфекції та віруси</c:v>
                </c:pt>
                <c:pt idx="6">
                  <c:v>Шкідливі звички</c:v>
                </c:pt>
                <c:pt idx="7">
                  <c:v>Стреси</c:v>
                </c:pt>
                <c:pt idx="8">
                  <c:v>Психологічний тиск вчителів</c:v>
                </c:pt>
                <c:pt idx="9">
                  <c:v>Безвідповідальне ставлення до здоров'я</c:v>
                </c:pt>
                <c:pt idx="10">
                  <c:v>Реклама</c:v>
                </c:pt>
                <c:pt idx="11">
                  <c:v>Оточення дитини</c:v>
                </c:pt>
                <c:pt idx="12">
                  <c:v>Соціальний стан сім'ї</c:v>
                </c:pt>
              </c:strCache>
            </c:strRef>
          </c:cat>
          <c:val>
            <c:numRef>
              <c:f>Аркуш1!$C$2:$C$14</c:f>
              <c:numCache>
                <c:formatCode>0%</c:formatCode>
                <c:ptCount val="13"/>
                <c:pt idx="0">
                  <c:v>0.7</c:v>
                </c:pt>
                <c:pt idx="1">
                  <c:v>0.3</c:v>
                </c:pt>
                <c:pt idx="2">
                  <c:v>0.1</c:v>
                </c:pt>
                <c:pt idx="3">
                  <c:v>0.4</c:v>
                </c:pt>
                <c:pt idx="4">
                  <c:v>0.4</c:v>
                </c:pt>
                <c:pt idx="6">
                  <c:v>0.1</c:v>
                </c:pt>
                <c:pt idx="7">
                  <c:v>0.2</c:v>
                </c:pt>
                <c:pt idx="9">
                  <c:v>0.1</c:v>
                </c:pt>
                <c:pt idx="10">
                  <c:v>0.1</c:v>
                </c:pt>
                <c:pt idx="11">
                  <c:v>0.1</c:v>
                </c:pt>
                <c:pt idx="12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466-4DCD-9787-EA6D33E04A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3"/>
        <c:shape val="box"/>
        <c:axId val="33652736"/>
        <c:axId val="33654272"/>
        <c:axId val="0"/>
      </c:bar3DChart>
      <c:catAx>
        <c:axId val="33652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uk-UA"/>
          </a:p>
        </c:txPr>
        <c:crossAx val="33654272"/>
        <c:crosses val="autoZero"/>
        <c:auto val="1"/>
        <c:lblAlgn val="ctr"/>
        <c:lblOffset val="100"/>
        <c:noMultiLvlLbl val="0"/>
      </c:catAx>
      <c:valAx>
        <c:axId val="33654272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uk-UA"/>
          </a:p>
        </c:txPr>
        <c:crossAx val="336527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txPr>
        <a:bodyPr/>
        <a:lstStyle/>
        <a:p>
          <a:pPr>
            <a:defRPr sz="1400" b="1" i="1">
              <a:latin typeface="Times New Roman" pitchFamily="18" charset="0"/>
              <a:cs typeface="Times New Roman" pitchFamily="18" charset="0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shape val="cylinder"/>
        <c:axId val="62742912"/>
        <c:axId val="62745216"/>
        <c:axId val="0"/>
      </c:bar3DChart>
      <c:catAx>
        <c:axId val="6274291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Times New Roman" pitchFamily="18" charset="0"/>
                <a:cs typeface="Times New Roman" pitchFamily="18" charset="0"/>
              </a:defRPr>
            </a:pPr>
            <a:endParaRPr lang="uk-UA"/>
          </a:p>
        </c:txPr>
        <c:crossAx val="62745216"/>
        <c:crosses val="autoZero"/>
        <c:auto val="1"/>
        <c:lblAlgn val="ctr"/>
        <c:lblOffset val="100"/>
        <c:noMultiLvlLbl val="0"/>
      </c:catAx>
      <c:valAx>
        <c:axId val="62745216"/>
        <c:scaling>
          <c:orientation val="minMax"/>
          <c:max val="1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uk-UA"/>
          </a:p>
        </c:txPr>
        <c:crossAx val="62742912"/>
        <c:crosses val="autoZero"/>
        <c:crossBetween val="between"/>
        <c:majorUnit val="0.2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uk-UA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Аркуш1!$B$1</c:f>
              <c:strCache>
                <c:ptCount val="1"/>
                <c:pt idx="0">
                  <c:v>Стовпець1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8846153846153848E-2"/>
                  <c:y val="-6.3086833810900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B1C-4F40-8DD4-718D44F80241}"/>
                </c:ext>
              </c:extLst>
            </c:dLbl>
            <c:dLbl>
              <c:idx val="1"/>
              <c:layout>
                <c:manualLayout>
                  <c:x val="2.3076923076923078E-2"/>
                  <c:y val="-0.157717084527250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B1C-4F40-8DD4-718D44F80241}"/>
                </c:ext>
              </c:extLst>
            </c:dLbl>
            <c:dLbl>
              <c:idx val="2"/>
              <c:layout>
                <c:manualLayout>
                  <c:x val="2.6923076923076925E-2"/>
                  <c:y val="-0.136688139923616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B1C-4F40-8DD4-718D44F80241}"/>
                </c:ext>
              </c:extLst>
            </c:dLbl>
            <c:dLbl>
              <c:idx val="3"/>
              <c:layout>
                <c:manualLayout>
                  <c:x val="2.5000000000000001E-2"/>
                  <c:y val="-0.107773341093621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B1C-4F40-8DD4-718D44F80241}"/>
                </c:ext>
              </c:extLst>
            </c:dLbl>
            <c:dLbl>
              <c:idx val="4"/>
              <c:layout>
                <c:manualLayout>
                  <c:x val="2.8846153846153848E-2"/>
                  <c:y val="-0.118287813395437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B1C-4F40-8DD4-718D44F8024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Аркуш1!$A$2:$A$6</c:f>
              <c:strCache>
                <c:ptCount val="5"/>
                <c:pt idx="0">
                  <c:v>Відмінно</c:v>
                </c:pt>
                <c:pt idx="1">
                  <c:v>Добре</c:v>
                </c:pt>
                <c:pt idx="2">
                  <c:v>Задовільно</c:v>
                </c:pt>
                <c:pt idx="3">
                  <c:v>Незадовільно</c:v>
                </c:pt>
                <c:pt idx="4">
                  <c:v>Важко відповісти</c:v>
                </c:pt>
              </c:strCache>
            </c:strRef>
          </c:cat>
          <c:val>
            <c:numRef>
              <c:f>Аркуш1!$B$2:$B$6</c:f>
              <c:numCache>
                <c:formatCode>0%</c:formatCode>
                <c:ptCount val="5"/>
                <c:pt idx="0">
                  <c:v>0</c:v>
                </c:pt>
                <c:pt idx="1">
                  <c:v>0.36</c:v>
                </c:pt>
                <c:pt idx="2">
                  <c:v>0.26</c:v>
                </c:pt>
                <c:pt idx="3">
                  <c:v>0.14000000000000001</c:v>
                </c:pt>
                <c:pt idx="4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B1C-4F40-8DD4-718D44F802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6"/>
        <c:shape val="cylinder"/>
        <c:axId val="2992384"/>
        <c:axId val="3069824"/>
        <c:axId val="0"/>
      </c:bar3DChart>
      <c:catAx>
        <c:axId val="29923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 i="1">
                <a:latin typeface="Times New Roman" pitchFamily="18" charset="0"/>
                <a:cs typeface="Times New Roman" pitchFamily="18" charset="0"/>
              </a:defRPr>
            </a:pPr>
            <a:endParaRPr lang="uk-UA"/>
          </a:p>
        </c:txPr>
        <c:crossAx val="3069824"/>
        <c:crosses val="autoZero"/>
        <c:auto val="1"/>
        <c:lblAlgn val="ctr"/>
        <c:lblOffset val="100"/>
        <c:noMultiLvlLbl val="0"/>
      </c:catAx>
      <c:valAx>
        <c:axId val="3069824"/>
        <c:scaling>
          <c:orientation val="minMax"/>
          <c:max val="1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Times New Roman" pitchFamily="18" charset="0"/>
                <a:cs typeface="Times New Roman" pitchFamily="18" charset="0"/>
              </a:defRPr>
            </a:pPr>
            <a:endParaRPr lang="uk-UA"/>
          </a:p>
        </c:txPr>
        <c:crossAx val="2992384"/>
        <c:crosses val="autoZero"/>
        <c:crossBetween val="between"/>
        <c:majorUnit val="0.1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uk-UA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Аркуш1!$B$1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>
              <c:idx val="0"/>
              <c:layout>
                <c:manualLayout>
                  <c:x val="1.2768817542143382E-2"/>
                  <c:y val="-0.1225829848198415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91C-48EE-8CB7-9E892A8A6770}"/>
                </c:ext>
              </c:extLst>
            </c:dLbl>
            <c:dLbl>
              <c:idx val="1"/>
              <c:layout>
                <c:manualLayout>
                  <c:x val="1.2768817542143382E-2"/>
                  <c:y val="-9.92338448541574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91C-48EE-8CB7-9E892A8A6770}"/>
                </c:ext>
              </c:extLst>
            </c:dLbl>
            <c:dLbl>
              <c:idx val="2"/>
              <c:layout>
                <c:manualLayout>
                  <c:x val="1.2768817542143382E-2"/>
                  <c:y val="-8.17219898798944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91C-48EE-8CB7-9E892A8A6770}"/>
                </c:ext>
              </c:extLst>
            </c:dLbl>
            <c:dLbl>
              <c:idx val="3"/>
              <c:layout>
                <c:manualLayout>
                  <c:x val="1.0640681285119484E-2"/>
                  <c:y val="-7.2966062392762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91C-48EE-8CB7-9E892A8A6770}"/>
                </c:ext>
              </c:extLst>
            </c:dLbl>
            <c:dLbl>
              <c:idx val="4"/>
              <c:layout>
                <c:manualLayout>
                  <c:x val="1.4896953799167278E-2"/>
                  <c:y val="-5.54542074184997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91C-48EE-8CB7-9E892A8A6770}"/>
                </c:ext>
              </c:extLst>
            </c:dLbl>
            <c:dLbl>
              <c:idx val="5"/>
              <c:layout>
                <c:manualLayout>
                  <c:x val="1.9153226313215074E-2"/>
                  <c:y val="-6.1291492409920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91C-48EE-8CB7-9E892A8A6770}"/>
                </c:ext>
              </c:extLst>
            </c:dLbl>
            <c:dLbl>
              <c:idx val="6"/>
              <c:layout>
                <c:manualLayout>
                  <c:x val="1.4896953799167278E-2"/>
                  <c:y val="-4.08609949399472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91C-48EE-8CB7-9E892A8A6770}"/>
                </c:ext>
              </c:extLst>
            </c:dLbl>
            <c:dLbl>
              <c:idx val="7"/>
              <c:layout>
                <c:manualLayout>
                  <c:x val="1.2768817542143382E-2"/>
                  <c:y val="-4.37796374356577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91C-48EE-8CB7-9E892A8A6770}"/>
                </c:ext>
              </c:extLst>
            </c:dLbl>
            <c:dLbl>
              <c:idx val="8"/>
              <c:layout>
                <c:manualLayout>
                  <c:x val="8.5125450280955882E-3"/>
                  <c:y val="-4.37796374356577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91C-48EE-8CB7-9E892A8A67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Аркуш1!$A$2:$A$10</c:f>
              <c:strCache>
                <c:ptCount val="9"/>
                <c:pt idx="0">
                  <c:v>Залученням до різноманітних видів спорту</c:v>
                </c:pt>
                <c:pt idx="1">
                  <c:v>Здоровим харчуванням</c:v>
                </c:pt>
                <c:pt idx="2">
                  <c:v>Власним прикладом</c:v>
                </c:pt>
                <c:pt idx="3">
                  <c:v>Активним відпочинком</c:v>
                </c:pt>
                <c:pt idx="4">
                  <c:v>Профілактичними бесідами</c:v>
                </c:pt>
                <c:pt idx="5">
                  <c:v>Дотриманням особистої гігієни</c:v>
                </c:pt>
                <c:pt idx="6">
                  <c:v>Загартовуванням</c:v>
                </c:pt>
                <c:pt idx="7">
                  <c:v>Рухливим способом життя</c:v>
                </c:pt>
                <c:pt idx="8">
                  <c:v>Забезпеченням вітамінами</c:v>
                </c:pt>
              </c:strCache>
            </c:strRef>
          </c:cat>
          <c:val>
            <c:numRef>
              <c:f>Аркуш1!$B$2:$B$10</c:f>
              <c:numCache>
                <c:formatCode>0%</c:formatCode>
                <c:ptCount val="9"/>
                <c:pt idx="0">
                  <c:v>0.39</c:v>
                </c:pt>
                <c:pt idx="1">
                  <c:v>0.28999999999999998</c:v>
                </c:pt>
                <c:pt idx="2">
                  <c:v>0.2</c:v>
                </c:pt>
                <c:pt idx="3">
                  <c:v>0.13</c:v>
                </c:pt>
                <c:pt idx="4">
                  <c:v>0.11</c:v>
                </c:pt>
                <c:pt idx="5">
                  <c:v>0.08</c:v>
                </c:pt>
                <c:pt idx="6">
                  <c:v>0.06</c:v>
                </c:pt>
                <c:pt idx="7">
                  <c:v>0.03</c:v>
                </c:pt>
                <c:pt idx="8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A91C-48EE-8CB7-9E892A8A67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2"/>
        <c:shape val="box"/>
        <c:axId val="37984128"/>
        <c:axId val="39368960"/>
        <c:axId val="0"/>
      </c:bar3DChart>
      <c:catAx>
        <c:axId val="379841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uk-UA"/>
          </a:p>
        </c:txPr>
        <c:crossAx val="39368960"/>
        <c:crosses val="autoZero"/>
        <c:auto val="1"/>
        <c:lblAlgn val="ctr"/>
        <c:lblOffset val="100"/>
        <c:noMultiLvlLbl val="0"/>
      </c:catAx>
      <c:valAx>
        <c:axId val="39368960"/>
        <c:scaling>
          <c:orientation val="minMax"/>
          <c:max val="1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Times New Roman" pitchFamily="18" charset="0"/>
                <a:cs typeface="Times New Roman" pitchFamily="18" charset="0"/>
              </a:defRPr>
            </a:pPr>
            <a:endParaRPr lang="uk-UA"/>
          </a:p>
        </c:txPr>
        <c:crossAx val="379841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uk-UA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Аркуш1!$B$1</c:f>
              <c:strCache>
                <c:ptCount val="1"/>
                <c:pt idx="0">
                  <c:v>Продаж</c:v>
                </c:pt>
              </c:strCache>
            </c:strRef>
          </c:tx>
          <c:spPr>
            <a:solidFill>
              <a:srgbClr val="FFC000"/>
            </a:solidFill>
          </c:spPr>
          <c:dPt>
            <c:idx val="1"/>
            <c:bubble3D val="0"/>
            <c:explosion val="9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1-2FE8-4F98-832F-D755AED58AB8}"/>
              </c:ext>
            </c:extLst>
          </c:dPt>
          <c:dLbls>
            <c:dLbl>
              <c:idx val="0"/>
              <c:layout>
                <c:manualLayout>
                  <c:x val="-0.30224775269382864"/>
                  <c:y val="1.07006166838797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FE8-4F98-832F-D755AED58AB8}"/>
                </c:ext>
              </c:extLst>
            </c:dLbl>
            <c:dLbl>
              <c:idx val="1"/>
              <c:layout>
                <c:manualLayout>
                  <c:x val="0.20144654596159864"/>
                  <c:y val="-0.101411565821823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FE8-4F98-832F-D755AED58A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200" b="1" i="0">
                    <a:latin typeface="Times New Roman" pitchFamily="18" charset="0"/>
                    <a:cs typeface="Times New Roman" pitchFamily="18" charset="0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Аркуш1!$A$2:$A$3</c:f>
              <c:strCache>
                <c:ptCount val="2"/>
                <c:pt idx="0">
                  <c:v>Так</c:v>
                </c:pt>
                <c:pt idx="1">
                  <c:v>Ні</c:v>
                </c:pt>
              </c:strCache>
            </c:strRef>
          </c:cat>
          <c:val>
            <c:numRef>
              <c:f>Аркуш1!$B$2:$B$3</c:f>
              <c:numCache>
                <c:formatCode>0%</c:formatCode>
                <c:ptCount val="2"/>
                <c:pt idx="0">
                  <c:v>0.4</c:v>
                </c:pt>
                <c:pt idx="1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FE8-4F98-832F-D755AED58A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uk-UA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solidFill>
          <a:schemeClr val="accent4">
            <a:lumMod val="40000"/>
            <a:lumOff val="60000"/>
          </a:schemeClr>
        </a:solidFill>
      </c:spPr>
    </c:floor>
    <c:sideWall>
      <c:thickness val="0"/>
      <c:spPr>
        <a:solidFill>
          <a:schemeClr val="accent4">
            <a:lumMod val="40000"/>
            <a:lumOff val="60000"/>
          </a:schemeClr>
        </a:solidFill>
      </c:spPr>
    </c:sideWall>
    <c:backWall>
      <c:thickness val="0"/>
      <c:spPr>
        <a:solidFill>
          <a:schemeClr val="accent4">
            <a:lumMod val="40000"/>
            <a:lumOff val="60000"/>
          </a:schemeClr>
        </a:solidFill>
      </c:spPr>
    </c:backWall>
    <c:plotArea>
      <c:layout>
        <c:manualLayout>
          <c:layoutTarget val="inner"/>
          <c:xMode val="edge"/>
          <c:yMode val="edge"/>
          <c:x val="0.16197360555581611"/>
          <c:y val="1.9671193749780224E-2"/>
          <c:w val="0.83483521710874531"/>
          <c:h val="0.50643204458031066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Аркуш1!$B$1</c:f>
              <c:strCache>
                <c:ptCount val="1"/>
                <c:pt idx="0">
                  <c:v>Стовпець1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>
              <c:idx val="0"/>
              <c:layout>
                <c:manualLayout>
                  <c:x val="1.2156208232975486E-2"/>
                  <c:y val="-0.11966434232413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29E-4990-9512-26A6C21772E8}"/>
                </c:ext>
              </c:extLst>
            </c:dLbl>
            <c:dLbl>
              <c:idx val="1"/>
              <c:layout>
                <c:manualLayout>
                  <c:x val="1.4182242938471401E-2"/>
                  <c:y val="-0.107989772341289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29E-4990-9512-26A6C21772E8}"/>
                </c:ext>
              </c:extLst>
            </c:dLbl>
            <c:dLbl>
              <c:idx val="2"/>
              <c:layout>
                <c:manualLayout>
                  <c:x val="1.6208277643967314E-2"/>
                  <c:y val="-9.04779173670259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29E-4990-9512-26A6C21772E8}"/>
                </c:ext>
              </c:extLst>
            </c:dLbl>
            <c:dLbl>
              <c:idx val="3"/>
              <c:layout>
                <c:manualLayout>
                  <c:x val="1.8234312349463228E-2"/>
                  <c:y val="-9.33965598627364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29E-4990-9512-26A6C21772E8}"/>
                </c:ext>
              </c:extLst>
            </c:dLbl>
            <c:dLbl>
              <c:idx val="4"/>
              <c:layout>
                <c:manualLayout>
                  <c:x val="1.4182242938471401E-2"/>
                  <c:y val="-7.58847048884734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29E-4990-9512-26A6C21772E8}"/>
                </c:ext>
              </c:extLst>
            </c:dLbl>
            <c:dLbl>
              <c:idx val="5"/>
              <c:layout>
                <c:manualLayout>
                  <c:x val="1.620827764396739E-2"/>
                  <c:y val="-6.1291492409920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29E-4990-9512-26A6C21772E8}"/>
                </c:ext>
              </c:extLst>
            </c:dLbl>
            <c:dLbl>
              <c:idx val="6"/>
              <c:layout>
                <c:manualLayout>
                  <c:x val="1.2156208232975486E-2"/>
                  <c:y val="-6.42101349056312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29E-4990-9512-26A6C21772E8}"/>
                </c:ext>
              </c:extLst>
            </c:dLbl>
            <c:dLbl>
              <c:idx val="7"/>
              <c:layout>
                <c:manualLayout>
                  <c:x val="1.2156208232975486E-2"/>
                  <c:y val="-6.42101349056312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29E-4990-9512-26A6C21772E8}"/>
                </c:ext>
              </c:extLst>
            </c:dLbl>
            <c:dLbl>
              <c:idx val="8"/>
              <c:layout>
                <c:manualLayout>
                  <c:x val="1.6208277643967314E-2"/>
                  <c:y val="-6.7128777401341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29E-4990-9512-26A6C21772E8}"/>
                </c:ext>
              </c:extLst>
            </c:dLbl>
            <c:dLbl>
              <c:idx val="9"/>
              <c:layout>
                <c:manualLayout>
                  <c:x val="1.2156208232975486E-2"/>
                  <c:y val="-6.1291492409920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29E-4990-9512-26A6C21772E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latin typeface="Times New Roman" pitchFamily="18" charset="0"/>
                    <a:cs typeface="Times New Roman" pitchFamily="18" charset="0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Аркуш1!$A$2:$A$11</c:f>
              <c:strCache>
                <c:ptCount val="10"/>
                <c:pt idx="0">
                  <c:v>Тренінги</c:v>
                </c:pt>
                <c:pt idx="1">
                  <c:v>Зустрічі</c:v>
                </c:pt>
                <c:pt idx="2">
                  <c:v>Спортивні змаганння</c:v>
                </c:pt>
                <c:pt idx="3">
                  <c:v>Тематичні бесіди </c:v>
                </c:pt>
                <c:pt idx="4">
                  <c:v>Наочна агітація</c:v>
                </c:pt>
                <c:pt idx="5">
                  <c:v>Екскурсії</c:v>
                </c:pt>
                <c:pt idx="6">
                  <c:v>Конкурси</c:v>
                </c:pt>
                <c:pt idx="7">
                  <c:v>Фізкультхвилинки</c:v>
                </c:pt>
                <c:pt idx="8">
                  <c:v>Читання літератури</c:v>
                </c:pt>
                <c:pt idx="9">
                  <c:v>Музейні уроки</c:v>
                </c:pt>
              </c:strCache>
            </c:strRef>
          </c:cat>
          <c:val>
            <c:numRef>
              <c:f>Аркуш1!$B$2:$B$11</c:f>
              <c:numCache>
                <c:formatCode>0%</c:formatCode>
                <c:ptCount val="10"/>
                <c:pt idx="0">
                  <c:v>0.33</c:v>
                </c:pt>
                <c:pt idx="1">
                  <c:v>0.27</c:v>
                </c:pt>
                <c:pt idx="2">
                  <c:v>0.2</c:v>
                </c:pt>
                <c:pt idx="3">
                  <c:v>0.2</c:v>
                </c:pt>
                <c:pt idx="4">
                  <c:v>0.13</c:v>
                </c:pt>
                <c:pt idx="5">
                  <c:v>7.0000000000000007E-2</c:v>
                </c:pt>
                <c:pt idx="6">
                  <c:v>7.0000000000000007E-2</c:v>
                </c:pt>
                <c:pt idx="7">
                  <c:v>7.0000000000000007E-2</c:v>
                </c:pt>
                <c:pt idx="8">
                  <c:v>7.0000000000000007E-2</c:v>
                </c:pt>
                <c:pt idx="9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29E-4990-9512-26A6C21772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shape val="box"/>
        <c:axId val="64033536"/>
        <c:axId val="64058880"/>
        <c:axId val="0"/>
      </c:bar3DChart>
      <c:catAx>
        <c:axId val="640335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 b="1" i="1">
                <a:latin typeface="Times New Roman" pitchFamily="18" charset="0"/>
                <a:cs typeface="Times New Roman" pitchFamily="18" charset="0"/>
              </a:defRPr>
            </a:pPr>
            <a:endParaRPr lang="uk-UA"/>
          </a:p>
        </c:txPr>
        <c:crossAx val="64058880"/>
        <c:crosses val="autoZero"/>
        <c:auto val="1"/>
        <c:lblAlgn val="ctr"/>
        <c:lblOffset val="100"/>
        <c:noMultiLvlLbl val="0"/>
      </c:catAx>
      <c:valAx>
        <c:axId val="64058880"/>
        <c:scaling>
          <c:orientation val="minMax"/>
          <c:max val="1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itchFamily="18" charset="0"/>
                <a:cs typeface="Times New Roman" pitchFamily="18" charset="0"/>
              </a:defRPr>
            </a:pPr>
            <a:endParaRPr lang="uk-UA"/>
          </a:p>
        </c:txPr>
        <c:crossAx val="640335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uk-UA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F9A12265-C2F6-42B0-B53B-927F097FD7F3}" type="datetimeFigureOut">
              <a:rPr lang="uk-UA" smtClean="0"/>
              <a:t>07.12.2016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8EE1F1DA-5CF0-4E96-9071-55D9EA702E75}" type="slidenum">
              <a:rPr lang="uk-UA" smtClean="0"/>
              <a:t>‹№›</a:t>
            </a:fld>
            <a:endParaRPr lang="uk-UA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4022511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фотографі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12265-C2F6-42B0-B53B-927F097FD7F3}" type="datetimeFigureOut">
              <a:rPr lang="uk-UA" smtClean="0"/>
              <a:t>07.12.2016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1F1DA-5CF0-4E96-9071-55D9EA702E7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90120154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12265-C2F6-42B0-B53B-927F097FD7F3}" type="datetimeFigureOut">
              <a:rPr lang="uk-UA" smtClean="0"/>
              <a:t>07.12.2016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1F1DA-5CF0-4E96-9071-55D9EA702E75}" type="slidenum">
              <a:rPr lang="uk-UA" smtClean="0"/>
              <a:t>‹№›</a:t>
            </a:fld>
            <a:endParaRPr lang="uk-UA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8315563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12265-C2F6-42B0-B53B-927F097FD7F3}" type="datetimeFigureOut">
              <a:rPr lang="uk-UA" smtClean="0"/>
              <a:t>07.12.2016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1F1DA-5CF0-4E96-9071-55D9EA702E75}" type="slidenum">
              <a:rPr lang="uk-UA" smtClean="0"/>
              <a:t>‹№›</a:t>
            </a:fld>
            <a:endParaRPr lang="uk-UA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7173559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12265-C2F6-42B0-B53B-927F097FD7F3}" type="datetimeFigureOut">
              <a:rPr lang="uk-UA" smtClean="0"/>
              <a:t>07.12.2016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1F1DA-5CF0-4E96-9071-55D9EA702E7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66939130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12265-C2F6-42B0-B53B-927F097FD7F3}" type="datetimeFigureOut">
              <a:rPr lang="uk-UA" smtClean="0"/>
              <a:t>07.12.2016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1F1DA-5CF0-4E96-9071-55D9EA702E75}" type="slidenum">
              <a:rPr lang="uk-UA" smtClean="0"/>
              <a:t>‹№›</a:t>
            </a:fld>
            <a:endParaRPr lang="uk-UA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7137965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12265-C2F6-42B0-B53B-927F097FD7F3}" type="datetimeFigureOut">
              <a:rPr lang="uk-UA" smtClean="0"/>
              <a:t>07.12.2016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1F1DA-5CF0-4E96-9071-55D9EA702E75}" type="slidenum">
              <a:rPr lang="uk-UA" smtClean="0"/>
              <a:t>‹№›</a:t>
            </a:fld>
            <a:endParaRPr lang="uk-UA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9741444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12265-C2F6-42B0-B53B-927F097FD7F3}" type="datetimeFigureOut">
              <a:rPr lang="uk-UA" smtClean="0"/>
              <a:t>07.12.2016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1F1DA-5CF0-4E96-9071-55D9EA702E75}" type="slidenum">
              <a:rPr lang="uk-UA" smtClean="0"/>
              <a:t>‹№›</a:t>
            </a:fld>
            <a:endParaRPr lang="uk-UA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0827645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12265-C2F6-42B0-B53B-927F097FD7F3}" type="datetimeFigureOut">
              <a:rPr lang="uk-UA" smtClean="0"/>
              <a:t>07.12.2016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1F1DA-5CF0-4E96-9071-55D9EA702E75}" type="slidenum">
              <a:rPr lang="uk-UA" smtClean="0"/>
              <a:t>‹№›</a:t>
            </a:fld>
            <a:endParaRPr lang="uk-UA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0572810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4CDDF-0882-470C-A8F1-C729754945D5}" type="datetimeFigureOut">
              <a:rPr lang="uk-UA" smtClean="0"/>
              <a:t>07.12.2016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55E6-9DA5-4FAA-A5A1-5E3CA3ADC56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31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4CDDF-0882-470C-A8F1-C729754945D5}" type="datetimeFigureOut">
              <a:rPr lang="uk-UA" smtClean="0"/>
              <a:t>07.12.2016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55E6-9DA5-4FAA-A5A1-5E3CA3ADC56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57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12265-C2F6-42B0-B53B-927F097FD7F3}" type="datetimeFigureOut">
              <a:rPr lang="uk-UA" smtClean="0"/>
              <a:t>07.12.2016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1F1DA-5CF0-4E96-9071-55D9EA702E7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7230465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4CDDF-0882-470C-A8F1-C729754945D5}" type="datetimeFigureOut">
              <a:rPr lang="uk-UA" smtClean="0"/>
              <a:t>07.12.2016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55E6-9DA5-4FAA-A5A1-5E3CA3ADC56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7962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4CDDF-0882-470C-A8F1-C729754945D5}" type="datetimeFigureOut">
              <a:rPr lang="uk-UA" smtClean="0"/>
              <a:t>07.12.2016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55E6-9DA5-4FAA-A5A1-5E3CA3ADC56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580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4CDDF-0882-470C-A8F1-C729754945D5}" type="datetimeFigureOut">
              <a:rPr lang="uk-UA" smtClean="0"/>
              <a:t>07.12.2016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55E6-9DA5-4FAA-A5A1-5E3CA3ADC56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2137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4CDDF-0882-470C-A8F1-C729754945D5}" type="datetimeFigureOut">
              <a:rPr lang="uk-UA" smtClean="0"/>
              <a:t>07.12.2016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55E6-9DA5-4FAA-A5A1-5E3CA3ADC56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0138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4CDDF-0882-470C-A8F1-C729754945D5}" type="datetimeFigureOut">
              <a:rPr lang="uk-UA" smtClean="0"/>
              <a:t>07.12.2016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55E6-9DA5-4FAA-A5A1-5E3CA3ADC56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244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4CDDF-0882-470C-A8F1-C729754945D5}" type="datetimeFigureOut">
              <a:rPr lang="uk-UA" smtClean="0"/>
              <a:t>07.12.2016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55E6-9DA5-4FAA-A5A1-5E3CA3ADC56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163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4CDDF-0882-470C-A8F1-C729754945D5}" type="datetimeFigureOut">
              <a:rPr lang="uk-UA" smtClean="0"/>
              <a:t>07.12.2016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55E6-9DA5-4FAA-A5A1-5E3CA3ADC56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51077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4CDDF-0882-470C-A8F1-C729754945D5}" type="datetimeFigureOut">
              <a:rPr lang="uk-UA" smtClean="0"/>
              <a:t>07.12.2016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55E6-9DA5-4FAA-A5A1-5E3CA3ADC56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8697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4CDDF-0882-470C-A8F1-C729754945D5}" type="datetimeFigureOut">
              <a:rPr lang="uk-UA" smtClean="0"/>
              <a:t>07.12.2016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55E6-9DA5-4FAA-A5A1-5E3CA3ADC56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0857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12265-C2F6-42B0-B53B-927F097FD7F3}" type="datetimeFigureOut">
              <a:rPr lang="uk-UA" smtClean="0"/>
              <a:t>07.12.2016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1F1DA-5CF0-4E96-9071-55D9EA702E75}" type="slidenum">
              <a:rPr lang="uk-UA" smtClean="0"/>
              <a:t>‹№›</a:t>
            </a:fld>
            <a:endParaRPr lang="uk-UA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9571238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12265-C2F6-42B0-B53B-927F097FD7F3}" type="datetimeFigureOut">
              <a:rPr lang="uk-UA" smtClean="0"/>
              <a:t>07.12.2016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1F1DA-5CF0-4E96-9071-55D9EA702E7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23441973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12265-C2F6-42B0-B53B-927F097FD7F3}" type="datetimeFigureOut">
              <a:rPr lang="uk-UA" smtClean="0"/>
              <a:t>07.12.2016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1F1DA-5CF0-4E96-9071-55D9EA702E75}" type="slidenum">
              <a:rPr lang="uk-UA" smtClean="0"/>
              <a:t>‹№›</a:t>
            </a:fld>
            <a:endParaRPr lang="uk-UA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6434757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12265-C2F6-42B0-B53B-927F097FD7F3}" type="datetimeFigureOut">
              <a:rPr lang="uk-UA" smtClean="0"/>
              <a:t>07.12.2016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1F1DA-5CF0-4E96-9071-55D9EA702E75}" type="slidenum">
              <a:rPr lang="uk-UA" smtClean="0"/>
              <a:t>‹№›</a:t>
            </a:fld>
            <a:endParaRPr lang="uk-UA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1715298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12265-C2F6-42B0-B53B-927F097FD7F3}" type="datetimeFigureOut">
              <a:rPr lang="uk-UA" smtClean="0"/>
              <a:t>07.12.2016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1F1DA-5CF0-4E96-9071-55D9EA702E7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78128575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12265-C2F6-42B0-B53B-927F097FD7F3}" type="datetimeFigureOut">
              <a:rPr lang="uk-UA" smtClean="0"/>
              <a:t>07.12.2016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1F1DA-5CF0-4E96-9071-55D9EA702E75}" type="slidenum">
              <a:rPr lang="uk-UA" smtClean="0"/>
              <a:t>‹№›</a:t>
            </a:fld>
            <a:endParaRPr lang="uk-UA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6803074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12265-C2F6-42B0-B53B-927F097FD7F3}" type="datetimeFigureOut">
              <a:rPr lang="uk-UA" smtClean="0"/>
              <a:t>07.12.2016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1F1DA-5CF0-4E96-9071-55D9EA702E7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93561940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9A12265-C2F6-42B0-B53B-927F097FD7F3}" type="datetimeFigureOut">
              <a:rPr lang="uk-UA" smtClean="0"/>
              <a:t>07.12.2016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EE1F1DA-5CF0-4E96-9071-55D9EA702E7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98477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ransition spd="slow">
    <p:push dir="u"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4CDDF-0882-470C-A8F1-C729754945D5}" type="datetimeFigureOut">
              <a:rPr lang="uk-UA" smtClean="0"/>
              <a:t>07.12.2016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A55E6-9DA5-4FAA-A5A1-5E3CA3ADC56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71311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1.xml"/><Relationship Id="rId4" Type="http://schemas.openxmlformats.org/officeDocument/2006/relationships/chart" Target="../charts/char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1.xml"/><Relationship Id="rId5" Type="http://schemas.openxmlformats.org/officeDocument/2006/relationships/chart" Target="../charts/chart5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sz="2800" b="1" dirty="0">
                <a:latin typeface="Monotype Corsiva" panose="03010101010201010101" pitchFamily="66" charset="0"/>
              </a:rPr>
              <a:t>Шляхи забезпечення належних психолого-педагогічних умов для розвитку здорової особистості учня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uk-UA" sz="2800" dirty="0">
                <a:latin typeface="Monotype Corsiva" panose="03010101010201010101" pitchFamily="66" charset="0"/>
              </a:rPr>
              <a:t>Тисячі речей необхідні здоровому, і тільки одна хворому – </a:t>
            </a:r>
            <a:r>
              <a:rPr lang="uk-UA" sz="2800" dirty="0">
                <a:solidFill>
                  <a:srgbClr val="FF0000"/>
                </a:solidFill>
                <a:latin typeface="Monotype Corsiva" panose="03010101010201010101" pitchFamily="66" charset="0"/>
              </a:rPr>
              <a:t>здоров'я</a:t>
            </a:r>
          </a:p>
          <a:p>
            <a:r>
              <a:rPr lang="uk-UA" dirty="0">
                <a:latin typeface="Monotype Corsiva" panose="03010101010201010101" pitchFamily="66" charset="0"/>
              </a:rPr>
              <a:t>                                                                                    </a:t>
            </a:r>
            <a:r>
              <a:rPr lang="uk-UA" dirty="0" err="1">
                <a:latin typeface="Monotype Corsiva" panose="03010101010201010101" pitchFamily="66" charset="0"/>
              </a:rPr>
              <a:t>І.Вільде</a:t>
            </a:r>
            <a:r>
              <a:rPr lang="uk-UA" dirty="0">
                <a:latin typeface="Monotype Corsiva" panose="03010101010201010101" pitchFamily="66" charset="0"/>
              </a:rPr>
              <a:t> 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973719313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2800" dirty="0">
                <a:latin typeface="Monotype Corsiva" panose="03010101010201010101" pitchFamily="66" charset="0"/>
              </a:rPr>
              <a:t>Репродуктивний вік жінки. Правила гігієни</a:t>
            </a:r>
            <a:br>
              <a:rPr lang="uk-UA" sz="2800" dirty="0">
                <a:latin typeface="Monotype Corsiva" panose="03010101010201010101" pitchFamily="66" charset="0"/>
              </a:rPr>
            </a:br>
            <a:r>
              <a:rPr lang="uk-UA" sz="2800" dirty="0">
                <a:latin typeface="Monotype Corsiva" panose="03010101010201010101" pitchFamily="66" charset="0"/>
              </a:rPr>
              <a:t>лікар-гінеколог Зуб Л.А.</a:t>
            </a:r>
            <a:br>
              <a:rPr lang="uk-UA" sz="2800" dirty="0">
                <a:latin typeface="Monotype Corsiva" panose="03010101010201010101" pitchFamily="66" charset="0"/>
              </a:rPr>
            </a:br>
            <a:r>
              <a:rPr lang="uk-UA" sz="2800" dirty="0">
                <a:latin typeface="Monotype Corsiva" panose="03010101010201010101" pitchFamily="66" charset="0"/>
              </a:rPr>
              <a:t>(дівчата 10-11 </a:t>
            </a:r>
            <a:r>
              <a:rPr lang="uk-UA" sz="2800" dirty="0" err="1">
                <a:latin typeface="Monotype Corsiva" panose="03010101010201010101" pitchFamily="66" charset="0"/>
              </a:rPr>
              <a:t>кл</a:t>
            </a:r>
            <a:r>
              <a:rPr lang="uk-UA" sz="2800" dirty="0">
                <a:latin typeface="Monotype Corsiva" panose="03010101010201010101" pitchFamily="66" charset="0"/>
              </a:rPr>
              <a:t>., уч. Єдинак І.Я.)</a:t>
            </a:r>
          </a:p>
        </p:txBody>
      </p:sp>
      <p:pic>
        <p:nvPicPr>
          <p:cNvPr id="7" name="Місце для вмісту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2" y="2560638"/>
            <a:ext cx="4413249" cy="3309937"/>
          </a:xfrm>
        </p:spPr>
      </p:pic>
      <p:pic>
        <p:nvPicPr>
          <p:cNvPr id="10" name="Місце для вмісту 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25" y="2560638"/>
            <a:ext cx="4413249" cy="3309937"/>
          </a:xfrm>
        </p:spPr>
      </p:pic>
    </p:spTree>
    <p:extLst>
      <p:ext uri="{BB962C8B-B14F-4D97-AF65-F5344CB8AC3E}">
        <p14:creationId xmlns:p14="http://schemas.microsoft.com/office/powerpoint/2010/main" val="32479084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2800" dirty="0">
                <a:latin typeface="Monotype Corsiva" panose="03010101010201010101" pitchFamily="66" charset="0"/>
              </a:rPr>
              <a:t>Тренінг. ВІЛ/СНІД ризикована поведінка</a:t>
            </a:r>
            <a:br>
              <a:rPr lang="uk-UA" sz="2800" dirty="0">
                <a:latin typeface="Monotype Corsiva" panose="03010101010201010101" pitchFamily="66" charset="0"/>
              </a:rPr>
            </a:br>
            <a:r>
              <a:rPr lang="uk-UA" sz="2800" dirty="0">
                <a:latin typeface="Monotype Corsiva" panose="03010101010201010101" pitchFamily="66" charset="0"/>
              </a:rPr>
              <a:t>зав. </a:t>
            </a:r>
            <a:r>
              <a:rPr lang="uk-UA" sz="2800" dirty="0" err="1">
                <a:latin typeface="Monotype Corsiva" panose="03010101010201010101" pitchFamily="66" charset="0"/>
              </a:rPr>
              <a:t>медцентром</a:t>
            </a:r>
            <a:r>
              <a:rPr lang="uk-UA" sz="2800" dirty="0">
                <a:latin typeface="Monotype Corsiva" panose="03010101010201010101" pitchFamily="66" charset="0"/>
              </a:rPr>
              <a:t> «Погляд у майбутнє» Федоренко Г.І.</a:t>
            </a:r>
            <a:br>
              <a:rPr lang="uk-UA" sz="2800" dirty="0">
                <a:latin typeface="Monotype Corsiva" panose="03010101010201010101" pitchFamily="66" charset="0"/>
              </a:rPr>
            </a:br>
            <a:r>
              <a:rPr lang="uk-UA" sz="2800" dirty="0">
                <a:latin typeface="Monotype Corsiva" panose="03010101010201010101" pitchFamily="66" charset="0"/>
              </a:rPr>
              <a:t>(11-Б </a:t>
            </a:r>
            <a:r>
              <a:rPr lang="uk-UA" sz="2800" dirty="0" err="1">
                <a:latin typeface="Monotype Corsiva" panose="03010101010201010101" pitchFamily="66" charset="0"/>
              </a:rPr>
              <a:t>кл</a:t>
            </a:r>
            <a:r>
              <a:rPr lang="uk-UA" sz="2800" dirty="0">
                <a:latin typeface="Monotype Corsiva" panose="03010101010201010101" pitchFamily="66" charset="0"/>
              </a:rPr>
              <a:t>., </a:t>
            </a:r>
            <a:r>
              <a:rPr lang="uk-UA" sz="2800" dirty="0" err="1">
                <a:latin typeface="Monotype Corsiva" panose="03010101010201010101" pitchFamily="66" charset="0"/>
              </a:rPr>
              <a:t>кл.кер</a:t>
            </a:r>
            <a:r>
              <a:rPr lang="uk-UA" sz="2800" dirty="0">
                <a:latin typeface="Monotype Corsiva" panose="03010101010201010101" pitchFamily="66" charset="0"/>
              </a:rPr>
              <a:t>. Єдинак І.Я.)</a:t>
            </a:r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975" y="2560638"/>
            <a:ext cx="4413249" cy="3309937"/>
          </a:xfrm>
        </p:spPr>
      </p:pic>
      <p:pic>
        <p:nvPicPr>
          <p:cNvPr id="6" name="Місце для вмісту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25" y="2560638"/>
            <a:ext cx="4413249" cy="3309937"/>
          </a:xfrm>
        </p:spPr>
      </p:pic>
    </p:spTree>
    <p:extLst>
      <p:ext uri="{BB962C8B-B14F-4D97-AF65-F5344CB8AC3E}">
        <p14:creationId xmlns:p14="http://schemas.microsoft.com/office/powerpoint/2010/main" val="16322671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2800" dirty="0">
                <a:latin typeface="Monotype Corsiva" panose="03010101010201010101" pitchFamily="66" charset="0"/>
              </a:rPr>
              <a:t>Лекція. ВІЛ/СНІД ризикована поведінка</a:t>
            </a:r>
            <a:br>
              <a:rPr lang="uk-UA" sz="2800" dirty="0">
                <a:latin typeface="Monotype Corsiva" panose="03010101010201010101" pitchFamily="66" charset="0"/>
              </a:rPr>
            </a:br>
            <a:r>
              <a:rPr lang="uk-UA" sz="2800" dirty="0">
                <a:latin typeface="Monotype Corsiva" panose="03010101010201010101" pitchFamily="66" charset="0"/>
              </a:rPr>
              <a:t>зав. </a:t>
            </a:r>
            <a:r>
              <a:rPr lang="uk-UA" sz="2800" dirty="0" err="1">
                <a:latin typeface="Monotype Corsiva" panose="03010101010201010101" pitchFamily="66" charset="0"/>
              </a:rPr>
              <a:t>медцентром</a:t>
            </a:r>
            <a:r>
              <a:rPr lang="uk-UA" sz="2800" dirty="0">
                <a:latin typeface="Monotype Corsiva" panose="03010101010201010101" pitchFamily="66" charset="0"/>
              </a:rPr>
              <a:t> «Погляд у майбутнє» Федоренко Г.І.</a:t>
            </a:r>
            <a:br>
              <a:rPr lang="uk-UA" sz="2800" dirty="0">
                <a:latin typeface="Monotype Corsiva" panose="03010101010201010101" pitchFamily="66" charset="0"/>
              </a:rPr>
            </a:br>
            <a:r>
              <a:rPr lang="uk-UA" sz="2800" dirty="0">
                <a:latin typeface="Monotype Corsiva" panose="03010101010201010101" pitchFamily="66" charset="0"/>
              </a:rPr>
              <a:t>(11-Б </a:t>
            </a:r>
            <a:r>
              <a:rPr lang="uk-UA" sz="2800" dirty="0" err="1">
                <a:latin typeface="Monotype Corsiva" panose="03010101010201010101" pitchFamily="66" charset="0"/>
              </a:rPr>
              <a:t>кл</a:t>
            </a:r>
            <a:r>
              <a:rPr lang="uk-UA" sz="2800" dirty="0">
                <a:latin typeface="Monotype Corsiva" panose="03010101010201010101" pitchFamily="66" charset="0"/>
              </a:rPr>
              <a:t>., </a:t>
            </a:r>
            <a:r>
              <a:rPr lang="uk-UA" sz="2800" dirty="0" err="1">
                <a:latin typeface="Monotype Corsiva" panose="03010101010201010101" pitchFamily="66" charset="0"/>
              </a:rPr>
              <a:t>кл</a:t>
            </a:r>
            <a:r>
              <a:rPr lang="uk-UA" sz="2800" dirty="0">
                <a:latin typeface="Monotype Corsiva" panose="03010101010201010101" pitchFamily="66" charset="0"/>
              </a:rPr>
              <a:t>. кер. Єдинак І.Я.)</a:t>
            </a:r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975" y="2560638"/>
            <a:ext cx="4413249" cy="3309937"/>
          </a:xfrm>
        </p:spPr>
      </p:pic>
      <p:pic>
        <p:nvPicPr>
          <p:cNvPr id="6" name="Місце для вмісту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25" y="2560638"/>
            <a:ext cx="4413249" cy="3309937"/>
          </a:xfrm>
        </p:spPr>
      </p:pic>
    </p:spTree>
    <p:extLst>
      <p:ext uri="{BB962C8B-B14F-4D97-AF65-F5344CB8AC3E}">
        <p14:creationId xmlns:p14="http://schemas.microsoft.com/office/powerpoint/2010/main" val="13562970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2800" dirty="0">
                <a:latin typeface="Monotype Corsiva" panose="03010101010201010101" pitchFamily="66" charset="0"/>
              </a:rPr>
              <a:t>Токсичний вплив алкоголю на ЦНС підлітків</a:t>
            </a:r>
            <a:br>
              <a:rPr lang="uk-UA" sz="2800" dirty="0">
                <a:latin typeface="Monotype Corsiva" panose="03010101010201010101" pitchFamily="66" charset="0"/>
              </a:rPr>
            </a:br>
            <a:r>
              <a:rPr lang="uk-UA" sz="2800" dirty="0">
                <a:latin typeface="Monotype Corsiva" panose="03010101010201010101" pitchFamily="66" charset="0"/>
              </a:rPr>
              <a:t>лікар-нарколог Чемерис Н.М</a:t>
            </a:r>
            <a:br>
              <a:rPr lang="uk-UA" sz="2800" dirty="0">
                <a:latin typeface="Monotype Corsiva" panose="03010101010201010101" pitchFamily="66" charset="0"/>
              </a:rPr>
            </a:br>
            <a:r>
              <a:rPr lang="uk-UA" sz="2800" dirty="0">
                <a:latin typeface="Monotype Corsiva" panose="03010101010201010101" pitchFamily="66" charset="0"/>
              </a:rPr>
              <a:t>(11-А </a:t>
            </a:r>
            <a:r>
              <a:rPr lang="uk-UA" sz="2800" dirty="0" err="1">
                <a:latin typeface="Monotype Corsiva" panose="03010101010201010101" pitchFamily="66" charset="0"/>
              </a:rPr>
              <a:t>кл</a:t>
            </a:r>
            <a:r>
              <a:rPr lang="uk-UA" sz="2800" dirty="0">
                <a:latin typeface="Monotype Corsiva" panose="03010101010201010101" pitchFamily="66" charset="0"/>
              </a:rPr>
              <a:t>., уч. </a:t>
            </a:r>
            <a:r>
              <a:rPr lang="uk-UA" sz="2800" dirty="0" err="1">
                <a:latin typeface="Monotype Corsiva" panose="03010101010201010101" pitchFamily="66" charset="0"/>
              </a:rPr>
              <a:t>Вілюра</a:t>
            </a:r>
            <a:r>
              <a:rPr lang="uk-UA" sz="2800" dirty="0">
                <a:latin typeface="Monotype Corsiva" panose="03010101010201010101" pitchFamily="66" charset="0"/>
              </a:rPr>
              <a:t> С.Й)</a:t>
            </a:r>
          </a:p>
        </p:txBody>
      </p:sp>
      <p:pic>
        <p:nvPicPr>
          <p:cNvPr id="7" name="Місце для вмісту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975" y="2560638"/>
            <a:ext cx="4413249" cy="3309937"/>
          </a:xfrm>
        </p:spPr>
      </p:pic>
      <p:pic>
        <p:nvPicPr>
          <p:cNvPr id="8" name="Місце для вмісту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25" y="2560638"/>
            <a:ext cx="4413249" cy="3309937"/>
          </a:xfrm>
        </p:spPr>
      </p:pic>
    </p:spTree>
    <p:extLst>
      <p:ext uri="{BB962C8B-B14F-4D97-AF65-F5344CB8AC3E}">
        <p14:creationId xmlns:p14="http://schemas.microsoft.com/office/powerpoint/2010/main" val="21386112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Місце для вмісту 9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0"/>
            <a:ext cx="9906000" cy="6936058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824039" y="365127"/>
            <a:ext cx="8543925" cy="694241"/>
          </a:xfrm>
        </p:spPr>
        <p:txBody>
          <a:bodyPr>
            <a:normAutofit/>
          </a:bodyPr>
          <a:lstStyle/>
          <a:p>
            <a:pPr algn="ctr"/>
            <a:r>
              <a:rPr lang="uk-UA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Оцініть стан здоров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 Вашої дитини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uk-UA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Місце для вмісту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109" y="2820201"/>
            <a:ext cx="4016908" cy="34554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Діаграма 14"/>
          <p:cNvGraphicFramePr/>
          <p:nvPr>
            <p:extLst/>
          </p:nvPr>
        </p:nvGraphicFramePr>
        <p:xfrm>
          <a:off x="1509944" y="1681253"/>
          <a:ext cx="5369713" cy="46329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11088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ira\Desktop\beige_and_white_fabric_seamless_5_20150321_13609702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-71759"/>
            <a:ext cx="9906000" cy="692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5309" y="365126"/>
            <a:ext cx="8987505" cy="943910"/>
          </a:xfrm>
        </p:spPr>
        <p:txBody>
          <a:bodyPr>
            <a:noAutofit/>
          </a:bodyPr>
          <a:lstStyle/>
          <a:p>
            <a:pPr algn="ctr"/>
            <a:r>
              <a:rPr lang="uk-UA" sz="3200" b="1" i="1" dirty="0">
                <a:solidFill>
                  <a:srgbClr val="1F0E03"/>
                </a:solidFill>
                <a:latin typeface="Times New Roman" pitchFamily="18" charset="0"/>
                <a:cs typeface="Times New Roman" pitchFamily="18" charset="0"/>
              </a:rPr>
              <a:t>Хто, на Вашу думку, має нести основну відповідальність за формування здоров</a:t>
            </a:r>
            <a:r>
              <a:rPr lang="en-US" sz="3200" b="1" i="1" dirty="0">
                <a:solidFill>
                  <a:srgbClr val="1F0E03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3200" b="1" i="1" dirty="0">
                <a:solidFill>
                  <a:srgbClr val="1F0E03"/>
                </a:solidFill>
                <a:latin typeface="Times New Roman" pitchFamily="18" charset="0"/>
                <a:cs typeface="Times New Roman" pitchFamily="18" charset="0"/>
              </a:rPr>
              <a:t>я дітей?</a:t>
            </a:r>
          </a:p>
        </p:txBody>
      </p:sp>
      <p:graphicFrame>
        <p:nvGraphicFramePr>
          <p:cNvPr id="6" name="Місце для вмісту 5"/>
          <p:cNvGraphicFramePr>
            <a:graphicFrameLocks noGrp="1"/>
          </p:cNvGraphicFramePr>
          <p:nvPr>
            <p:ph sz="half" idx="1"/>
            <p:extLst/>
          </p:nvPr>
        </p:nvGraphicFramePr>
        <p:xfrm>
          <a:off x="1470260" y="1559294"/>
          <a:ext cx="5780573" cy="46176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29" name="Picture 5" descr="C:\Users\ira\Desktop\93ba6c299f04f710c35672b0f157402a_x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5879" y="2945332"/>
            <a:ext cx="3196399" cy="33220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019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2" y="-8821"/>
            <a:ext cx="9905999" cy="6989484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824039" y="365127"/>
            <a:ext cx="6159539" cy="828055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Які, на Вашу думку, причини погіршення стану здоров'я дітей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uk-UA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Місце для вмісту 7"/>
          <p:cNvGraphicFramePr>
            <a:graphicFrameLocks noGrp="1"/>
          </p:cNvGraphicFramePr>
          <p:nvPr>
            <p:ph idx="1"/>
            <p:extLst/>
          </p:nvPr>
        </p:nvGraphicFramePr>
        <p:xfrm>
          <a:off x="1229627" y="1193181"/>
          <a:ext cx="9269129" cy="54752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2050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ira\Desktop\завантаженн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-41709"/>
            <a:ext cx="9906000" cy="697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824039" y="182881"/>
            <a:ext cx="8543925" cy="1212783"/>
          </a:xfrm>
        </p:spPr>
        <p:txBody>
          <a:bodyPr>
            <a:normAutofit/>
          </a:bodyPr>
          <a:lstStyle/>
          <a:p>
            <a:pPr algn="ctr"/>
            <a:r>
              <a:rPr lang="uk-UA" sz="3200" b="1" i="1" dirty="0">
                <a:latin typeface="Times New Roman" pitchFamily="18" charset="0"/>
                <a:cs typeface="Times New Roman" pitchFamily="18" charset="0"/>
              </a:rPr>
              <a:t>Як Ви оцінюєте роботу школи у напрямку</a:t>
            </a:r>
            <a:br>
              <a:rPr lang="uk-UA" sz="3200" b="1" i="1" dirty="0">
                <a:latin typeface="Times New Roman" pitchFamily="18" charset="0"/>
                <a:cs typeface="Times New Roman" pitchFamily="18" charset="0"/>
              </a:rPr>
            </a:br>
            <a:r>
              <a:rPr lang="uk-UA" sz="3200" b="1" i="1" dirty="0">
                <a:latin typeface="Times New Roman" pitchFamily="18" charset="0"/>
                <a:cs typeface="Times New Roman" pitchFamily="18" charset="0"/>
              </a:rPr>
              <a:t>збереження здоров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3200" b="1" i="1" dirty="0">
                <a:latin typeface="Times New Roman" pitchFamily="18" charset="0"/>
                <a:cs typeface="Times New Roman" pitchFamily="18" charset="0"/>
              </a:rPr>
              <a:t>я дітей?</a:t>
            </a:r>
          </a:p>
        </p:txBody>
      </p:sp>
      <p:graphicFrame>
        <p:nvGraphicFramePr>
          <p:cNvPr id="7" name="Місце для вмісту 6"/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4126833" y="1434165"/>
          <a:ext cx="6622131" cy="51495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050" name="Picture 2" descr="C:\Users\ira\Desktop\0_ea07e_8d5bd3f8_orig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898" y="3696101"/>
            <a:ext cx="2829393" cy="292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Діаграма 7"/>
          <p:cNvGraphicFramePr/>
          <p:nvPr>
            <p:extLst/>
          </p:nvPr>
        </p:nvGraphicFramePr>
        <p:xfrm>
          <a:off x="4208914" y="1540043"/>
          <a:ext cx="6604000" cy="48314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95327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ira\Desktop\058df98f5f3e3dbceb0d5946ac57d92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6630" y="365127"/>
            <a:ext cx="9423132" cy="934285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200" b="1" i="1" dirty="0">
                <a:latin typeface="Times New Roman" pitchFamily="18" charset="0"/>
                <a:cs typeface="Times New Roman" pitchFamily="18" charset="0"/>
              </a:rPr>
              <a:t>Яким чином Ви формуєте у Вашої дитини</a:t>
            </a:r>
            <a:br>
              <a:rPr lang="uk-UA" sz="3200" b="1" i="1" dirty="0">
                <a:latin typeface="Times New Roman" pitchFamily="18" charset="0"/>
                <a:cs typeface="Times New Roman" pitchFamily="18" charset="0"/>
              </a:rPr>
            </a:br>
            <a:r>
              <a:rPr lang="uk-UA" sz="3200" b="1" i="1" dirty="0">
                <a:latin typeface="Times New Roman" pitchFamily="18" charset="0"/>
                <a:cs typeface="Times New Roman" pitchFamily="18" charset="0"/>
              </a:rPr>
              <a:t>інтерес, потреби, навички здорового способу життя?</a:t>
            </a:r>
          </a:p>
        </p:txBody>
      </p:sp>
      <p:graphicFrame>
        <p:nvGraphicFramePr>
          <p:cNvPr id="6" name="Місце для вмісту 5"/>
          <p:cNvGraphicFramePr>
            <a:graphicFrameLocks noGrp="1"/>
          </p:cNvGraphicFramePr>
          <p:nvPr>
            <p:ph sz="half" idx="1"/>
            <p:extLst/>
          </p:nvPr>
        </p:nvGraphicFramePr>
        <p:xfrm>
          <a:off x="1345130" y="1232034"/>
          <a:ext cx="6641432" cy="4598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076" name="Picture 4" descr="C:\Users\ira\Desktop\zdorovue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9823" y="3429001"/>
            <a:ext cx="2923674" cy="23389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241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ira\Desktop\1Jynj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980" y="0"/>
            <a:ext cx="99140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800" b="1" i="1" dirty="0">
                <a:latin typeface="Times New Roman" pitchFamily="18" charset="0"/>
                <a:cs typeface="Times New Roman" pitchFamily="18" charset="0"/>
              </a:rPr>
              <a:t>Чи виникали у батьків учнів Вашого класу </a:t>
            </a:r>
            <a:br>
              <a:rPr lang="uk-UA" sz="2800" b="1" i="1" dirty="0">
                <a:latin typeface="Times New Roman" pitchFamily="18" charset="0"/>
                <a:cs typeface="Times New Roman" pitchFamily="18" charset="0"/>
              </a:rPr>
            </a:br>
            <a:r>
              <a:rPr lang="uk-UA" sz="2800" b="1" i="1" dirty="0">
                <a:latin typeface="Times New Roman" pitchFamily="18" charset="0"/>
                <a:cs typeface="Times New Roman" pitchFamily="18" charset="0"/>
              </a:rPr>
              <a:t>запитання щодо стану здоров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2800" b="1" i="1" dirty="0">
                <a:latin typeface="Times New Roman" pitchFamily="18" charset="0"/>
                <a:cs typeface="Times New Roman" pitchFamily="18" charset="0"/>
              </a:rPr>
              <a:t>я учнів?</a:t>
            </a:r>
            <a:br>
              <a:rPr lang="uk-UA" sz="2800" b="1" i="1" dirty="0">
                <a:latin typeface="Times New Roman" pitchFamily="18" charset="0"/>
                <a:cs typeface="Times New Roman" pitchFamily="18" charset="0"/>
              </a:rPr>
            </a:br>
            <a:endParaRPr lang="uk-UA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Місце для вмісту 4"/>
          <p:cNvGraphicFramePr>
            <a:graphicFrameLocks noGrp="1"/>
          </p:cNvGraphicFramePr>
          <p:nvPr>
            <p:ph sz="half" idx="1"/>
            <p:extLst/>
          </p:nvPr>
        </p:nvGraphicFramePr>
        <p:xfrm>
          <a:off x="1429401" y="1597793"/>
          <a:ext cx="5151872" cy="48583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098" name="Picture 2" descr="C:\Users\ira\Desktop\batkivski_zbori[1]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178" y="3344237"/>
            <a:ext cx="4210050" cy="319131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945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4601" y="40879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uk-UA" sz="2800" dirty="0">
                <a:latin typeface="Monotype Corsiva" panose="03010101010201010101" pitchFamily="66" charset="0"/>
              </a:rPr>
            </a:br>
            <a:r>
              <a:rPr lang="uk-UA" sz="2800" dirty="0">
                <a:latin typeface="Monotype Corsiva" panose="03010101010201010101" pitchFamily="66" charset="0"/>
              </a:rPr>
              <a:t>Профілактика і режим дитячого організму  </a:t>
            </a:r>
            <a:br>
              <a:rPr lang="uk-UA" sz="2800" dirty="0">
                <a:latin typeface="Monotype Corsiva" panose="03010101010201010101" pitchFamily="66" charset="0"/>
              </a:rPr>
            </a:br>
            <a:r>
              <a:rPr lang="uk-UA" sz="2800" dirty="0">
                <a:latin typeface="Monotype Corsiva" panose="03010101010201010101" pitchFamily="66" charset="0"/>
              </a:rPr>
              <a:t>лікар-терапевт </a:t>
            </a:r>
            <a:r>
              <a:rPr lang="uk-UA" sz="2800" dirty="0" err="1">
                <a:latin typeface="Monotype Corsiva" panose="03010101010201010101" pitchFamily="66" charset="0"/>
              </a:rPr>
              <a:t>Маруняк</a:t>
            </a:r>
            <a:r>
              <a:rPr lang="uk-UA" sz="2800" dirty="0">
                <a:latin typeface="Monotype Corsiva" panose="03010101010201010101" pitchFamily="66" charset="0"/>
              </a:rPr>
              <a:t> І.О. та  медсестра </a:t>
            </a:r>
            <a:r>
              <a:rPr lang="uk-UA" sz="2800" dirty="0" err="1">
                <a:latin typeface="Monotype Corsiva" panose="03010101010201010101" pitchFamily="66" charset="0"/>
              </a:rPr>
              <a:t>Кисунька</a:t>
            </a:r>
            <a:r>
              <a:rPr lang="uk-UA" sz="2800" dirty="0">
                <a:latin typeface="Monotype Corsiva" panose="03010101010201010101" pitchFamily="66" charset="0"/>
              </a:rPr>
              <a:t> Л.С.</a:t>
            </a:r>
            <a:br>
              <a:rPr lang="uk-UA" sz="2800" dirty="0">
                <a:latin typeface="Monotype Corsiva" panose="03010101010201010101" pitchFamily="66" charset="0"/>
              </a:rPr>
            </a:br>
            <a:r>
              <a:rPr lang="uk-UA" sz="2800" dirty="0">
                <a:latin typeface="Monotype Corsiva" panose="03010101010201010101" pitchFamily="66" charset="0"/>
              </a:rPr>
              <a:t>(5-В </a:t>
            </a:r>
            <a:r>
              <a:rPr lang="uk-UA" sz="2800" dirty="0" err="1">
                <a:latin typeface="Monotype Corsiva" panose="03010101010201010101" pitchFamily="66" charset="0"/>
              </a:rPr>
              <a:t>кл</a:t>
            </a:r>
            <a:r>
              <a:rPr lang="uk-UA" sz="2800" dirty="0">
                <a:latin typeface="Monotype Corsiva" panose="03010101010201010101" pitchFamily="66" charset="0"/>
              </a:rPr>
              <a:t>., </a:t>
            </a:r>
            <a:r>
              <a:rPr lang="uk-UA" sz="2800" dirty="0" err="1">
                <a:latin typeface="Monotype Corsiva" panose="03010101010201010101" pitchFamily="66" charset="0"/>
              </a:rPr>
              <a:t>кл.кер</a:t>
            </a:r>
            <a:r>
              <a:rPr lang="uk-UA" sz="2800" dirty="0">
                <a:latin typeface="Monotype Corsiva" panose="03010101010201010101" pitchFamily="66" charset="0"/>
              </a:rPr>
              <a:t>. Іванець О.В.)</a:t>
            </a:r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421" y="2560638"/>
            <a:ext cx="4412358" cy="3309937"/>
          </a:xfrm>
        </p:spPr>
      </p:pic>
      <p:pic>
        <p:nvPicPr>
          <p:cNvPr id="6" name="Місце для вмісту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571" y="2560638"/>
            <a:ext cx="4412358" cy="3309937"/>
          </a:xfrm>
        </p:spPr>
      </p:pic>
    </p:spTree>
    <p:extLst>
      <p:ext uri="{BB962C8B-B14F-4D97-AF65-F5344CB8AC3E}">
        <p14:creationId xmlns:p14="http://schemas.microsoft.com/office/powerpoint/2010/main" val="3235300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C:\Users\ira\Desktop\0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4039" y="221383"/>
            <a:ext cx="8543925" cy="1232033"/>
          </a:xfrm>
        </p:spPr>
        <p:txBody>
          <a:bodyPr>
            <a:normAutofit/>
          </a:bodyPr>
          <a:lstStyle/>
          <a:p>
            <a:pPr algn="ctr"/>
            <a:r>
              <a:rPr lang="uk-UA" sz="24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Які форми роботи, на Вашу думку, є найбільш ефективними для формування в учнів інтересу, потреби, навичок</a:t>
            </a:r>
            <a:br>
              <a:rPr lang="uk-UA" sz="24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здорового способу життя?</a:t>
            </a:r>
          </a:p>
        </p:txBody>
      </p:sp>
      <p:graphicFrame>
        <p:nvGraphicFramePr>
          <p:cNvPr id="5" name="Місце для вмісту 4"/>
          <p:cNvGraphicFramePr>
            <a:graphicFrameLocks noGrp="1"/>
          </p:cNvGraphicFramePr>
          <p:nvPr>
            <p:ph sz="half" idx="1"/>
            <p:extLst/>
          </p:nvPr>
        </p:nvGraphicFramePr>
        <p:xfrm>
          <a:off x="5520139" y="1472666"/>
          <a:ext cx="5373252" cy="5005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Picture 2" descr="C:\Users\ira\Desktop\2013-05-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825" y="1465167"/>
            <a:ext cx="3321032" cy="25831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360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uk-UA" dirty="0">
                <a:latin typeface="Monotype Corsiva" panose="03010101010201010101" pitchFamily="66" charset="0"/>
              </a:rPr>
            </a:br>
            <a:br>
              <a:rPr lang="uk-UA" dirty="0">
                <a:latin typeface="Monotype Corsiva" panose="03010101010201010101" pitchFamily="66" charset="0"/>
              </a:rPr>
            </a:br>
            <a:br>
              <a:rPr lang="uk-UA" dirty="0">
                <a:latin typeface="Monotype Corsiva" panose="03010101010201010101" pitchFamily="66" charset="0"/>
              </a:rPr>
            </a:br>
            <a:br>
              <a:rPr lang="uk-UA" dirty="0">
                <a:latin typeface="Monotype Corsiva" panose="03010101010201010101" pitchFamily="66" charset="0"/>
              </a:rPr>
            </a:br>
            <a:br>
              <a:rPr lang="uk-UA" dirty="0">
                <a:latin typeface="Monotype Corsiva" panose="03010101010201010101" pitchFamily="66" charset="0"/>
              </a:rPr>
            </a:br>
            <a:br>
              <a:rPr lang="uk-UA" dirty="0">
                <a:latin typeface="Monotype Corsiva" panose="03010101010201010101" pitchFamily="66" charset="0"/>
              </a:rPr>
            </a:br>
            <a:r>
              <a:rPr lang="uk-UA" sz="9800" dirty="0">
                <a:latin typeface="Monotype Corsiva" panose="03010101010201010101" pitchFamily="66" charset="0"/>
              </a:rPr>
              <a:t>Дякую за увагу!</a:t>
            </a:r>
          </a:p>
        </p:txBody>
      </p:sp>
    </p:spTree>
    <p:extLst>
      <p:ext uri="{BB962C8B-B14F-4D97-AF65-F5344CB8AC3E}">
        <p14:creationId xmlns:p14="http://schemas.microsoft.com/office/powerpoint/2010/main" val="417324818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dirty="0">
                <a:latin typeface="Monotype Corsiva" panose="03010101010201010101" pitchFamily="66" charset="0"/>
              </a:rPr>
              <a:t>Зустріч з лікарем-офтальмологом Судомою О.Б.</a:t>
            </a:r>
            <a:br>
              <a:rPr lang="uk-UA" sz="2800" dirty="0">
                <a:latin typeface="Monotype Corsiva" panose="03010101010201010101" pitchFamily="66" charset="0"/>
              </a:rPr>
            </a:br>
            <a:r>
              <a:rPr lang="uk-UA" sz="2800" dirty="0">
                <a:latin typeface="Monotype Corsiva" panose="03010101010201010101" pitchFamily="66" charset="0"/>
              </a:rPr>
              <a:t>(6-А </a:t>
            </a:r>
            <a:r>
              <a:rPr lang="uk-UA" sz="2800" dirty="0" err="1">
                <a:latin typeface="Monotype Corsiva" panose="03010101010201010101" pitchFamily="66" charset="0"/>
              </a:rPr>
              <a:t>кл</a:t>
            </a:r>
            <a:r>
              <a:rPr lang="uk-UA" sz="2800" dirty="0">
                <a:latin typeface="Monotype Corsiva" panose="03010101010201010101" pitchFamily="66" charset="0"/>
              </a:rPr>
              <a:t>., </a:t>
            </a:r>
            <a:r>
              <a:rPr lang="uk-UA" sz="2800" dirty="0" err="1">
                <a:latin typeface="Monotype Corsiva" panose="03010101010201010101" pitchFamily="66" charset="0"/>
              </a:rPr>
              <a:t>кл.кер</a:t>
            </a:r>
            <a:r>
              <a:rPr lang="uk-UA" sz="2800" dirty="0">
                <a:latin typeface="Monotype Corsiva" panose="03010101010201010101" pitchFamily="66" charset="0"/>
              </a:rPr>
              <a:t>. </a:t>
            </a:r>
            <a:r>
              <a:rPr lang="uk-UA" sz="2800" dirty="0" err="1">
                <a:latin typeface="Monotype Corsiva" panose="03010101010201010101" pitchFamily="66" charset="0"/>
              </a:rPr>
              <a:t>Любчак</a:t>
            </a:r>
            <a:r>
              <a:rPr lang="uk-UA" sz="2800" dirty="0">
                <a:latin typeface="Monotype Corsiva" panose="03010101010201010101" pitchFamily="66" charset="0"/>
              </a:rPr>
              <a:t> І.О.)</a:t>
            </a: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541" y="2146150"/>
            <a:ext cx="5862918" cy="4104043"/>
          </a:xfrm>
        </p:spPr>
      </p:pic>
    </p:spTree>
    <p:extLst>
      <p:ext uri="{BB962C8B-B14F-4D97-AF65-F5344CB8AC3E}">
        <p14:creationId xmlns:p14="http://schemas.microsoft.com/office/powerpoint/2010/main" val="15014222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2800" dirty="0">
                <a:latin typeface="Monotype Corsiva" panose="03010101010201010101" pitchFamily="66" charset="0"/>
              </a:rPr>
              <a:t>Гігієна та профілактика стоматологічних захворювань</a:t>
            </a:r>
            <a:br>
              <a:rPr lang="uk-UA" sz="2800" dirty="0">
                <a:latin typeface="Monotype Corsiva" panose="03010101010201010101" pitchFamily="66" charset="0"/>
              </a:rPr>
            </a:br>
            <a:r>
              <a:rPr lang="uk-UA" sz="2800" dirty="0">
                <a:latin typeface="Monotype Corsiva" panose="03010101010201010101" pitchFamily="66" charset="0"/>
              </a:rPr>
              <a:t>лікар-стоматолог п. </a:t>
            </a:r>
            <a:r>
              <a:rPr lang="uk-UA" sz="2800" dirty="0" err="1">
                <a:latin typeface="Monotype Corsiva" panose="03010101010201010101" pitchFamily="66" charset="0"/>
              </a:rPr>
              <a:t>Кришталюк</a:t>
            </a:r>
            <a:r>
              <a:rPr lang="uk-UA" sz="2800" dirty="0">
                <a:latin typeface="Monotype Corsiva" panose="03010101010201010101" pitchFamily="66" charset="0"/>
              </a:rPr>
              <a:t> Л.З.</a:t>
            </a:r>
            <a:br>
              <a:rPr lang="uk-UA" sz="2800" dirty="0">
                <a:latin typeface="Monotype Corsiva" panose="03010101010201010101" pitchFamily="66" charset="0"/>
              </a:rPr>
            </a:br>
            <a:r>
              <a:rPr lang="uk-UA" sz="2800" dirty="0">
                <a:latin typeface="Monotype Corsiva" panose="03010101010201010101" pitchFamily="66" charset="0"/>
              </a:rPr>
              <a:t>(6-Б </a:t>
            </a:r>
            <a:r>
              <a:rPr lang="uk-UA" sz="2800" dirty="0" err="1">
                <a:latin typeface="Monotype Corsiva" panose="03010101010201010101" pitchFamily="66" charset="0"/>
              </a:rPr>
              <a:t>кл</a:t>
            </a:r>
            <a:r>
              <a:rPr lang="uk-UA" sz="2800" dirty="0">
                <a:latin typeface="Monotype Corsiva" panose="03010101010201010101" pitchFamily="66" charset="0"/>
              </a:rPr>
              <a:t>., </a:t>
            </a:r>
            <a:r>
              <a:rPr lang="uk-UA" sz="2800" dirty="0" err="1">
                <a:latin typeface="Monotype Corsiva" panose="03010101010201010101" pitchFamily="66" charset="0"/>
              </a:rPr>
              <a:t>кл.кер</a:t>
            </a:r>
            <a:r>
              <a:rPr lang="uk-UA" sz="2800" dirty="0">
                <a:latin typeface="Monotype Corsiva" panose="03010101010201010101" pitchFamily="66" charset="0"/>
              </a:rPr>
              <a:t>. Подоляк І.В., 6-Г </a:t>
            </a:r>
            <a:r>
              <a:rPr lang="uk-UA" sz="2800" dirty="0" err="1">
                <a:latin typeface="Monotype Corsiva" panose="03010101010201010101" pitchFamily="66" charset="0"/>
              </a:rPr>
              <a:t>кл</a:t>
            </a:r>
            <a:r>
              <a:rPr lang="uk-UA" sz="2800" dirty="0">
                <a:latin typeface="Monotype Corsiva" panose="03010101010201010101" pitchFamily="66" charset="0"/>
              </a:rPr>
              <a:t>., </a:t>
            </a:r>
            <a:r>
              <a:rPr lang="uk-UA" sz="2800" dirty="0" err="1">
                <a:latin typeface="Monotype Corsiva" panose="03010101010201010101" pitchFamily="66" charset="0"/>
              </a:rPr>
              <a:t>кл.кер</a:t>
            </a:r>
            <a:r>
              <a:rPr lang="uk-UA" sz="2800" dirty="0">
                <a:latin typeface="Monotype Corsiva" panose="03010101010201010101" pitchFamily="66" charset="0"/>
              </a:rPr>
              <a:t>. </a:t>
            </a:r>
            <a:r>
              <a:rPr lang="uk-UA" sz="2800" dirty="0" err="1">
                <a:latin typeface="Monotype Corsiva" panose="03010101010201010101" pitchFamily="66" charset="0"/>
              </a:rPr>
              <a:t>Антощук</a:t>
            </a:r>
            <a:r>
              <a:rPr lang="uk-UA" sz="2800" dirty="0">
                <a:latin typeface="Monotype Corsiva" panose="03010101010201010101" pitchFamily="66" charset="0"/>
              </a:rPr>
              <a:t> І.І.)</a:t>
            </a:r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975" y="2560638"/>
            <a:ext cx="4413249" cy="3309937"/>
          </a:xfrm>
        </p:spPr>
      </p:pic>
      <p:pic>
        <p:nvPicPr>
          <p:cNvPr id="6" name="Місце для вмісту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25" y="2560638"/>
            <a:ext cx="4413249" cy="3309937"/>
          </a:xfrm>
        </p:spPr>
      </p:pic>
    </p:spTree>
    <p:extLst>
      <p:ext uri="{BB962C8B-B14F-4D97-AF65-F5344CB8AC3E}">
        <p14:creationId xmlns:p14="http://schemas.microsoft.com/office/powerpoint/2010/main" val="6526460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2800" dirty="0">
                <a:latin typeface="Monotype Corsiva" panose="03010101010201010101" pitchFamily="66" charset="0"/>
              </a:rPr>
              <a:t>Репродуктивне здоров'я підлітків. Гігієна</a:t>
            </a:r>
            <a:br>
              <a:rPr lang="uk-UA" sz="2800" dirty="0">
                <a:latin typeface="Monotype Corsiva" panose="03010101010201010101" pitchFamily="66" charset="0"/>
              </a:rPr>
            </a:br>
            <a:r>
              <a:rPr lang="uk-UA" sz="2800" dirty="0">
                <a:latin typeface="Monotype Corsiva" panose="03010101010201010101" pitchFamily="66" charset="0"/>
              </a:rPr>
              <a:t>лікар-гінеколог Богдан І.В.</a:t>
            </a:r>
            <a:br>
              <a:rPr lang="uk-UA" sz="2800" dirty="0">
                <a:latin typeface="Monotype Corsiva" panose="03010101010201010101" pitchFamily="66" charset="0"/>
              </a:rPr>
            </a:br>
            <a:r>
              <a:rPr lang="uk-UA" sz="2800" dirty="0">
                <a:latin typeface="Monotype Corsiva" panose="03010101010201010101" pitchFamily="66" charset="0"/>
              </a:rPr>
              <a:t>(дівчата 7-Б </a:t>
            </a:r>
            <a:r>
              <a:rPr lang="uk-UA" sz="2800" dirty="0" err="1">
                <a:latin typeface="Monotype Corsiva" panose="03010101010201010101" pitchFamily="66" charset="0"/>
              </a:rPr>
              <a:t>кл</a:t>
            </a:r>
            <a:r>
              <a:rPr lang="uk-UA" sz="2800" dirty="0">
                <a:latin typeface="Monotype Corsiva" panose="03010101010201010101" pitchFamily="66" charset="0"/>
              </a:rPr>
              <a:t>., 6-Б </a:t>
            </a:r>
            <a:r>
              <a:rPr lang="uk-UA" sz="2800" dirty="0" err="1">
                <a:latin typeface="Monotype Corsiva" panose="03010101010201010101" pitchFamily="66" charset="0"/>
              </a:rPr>
              <a:t>кл</a:t>
            </a:r>
            <a:r>
              <a:rPr lang="uk-UA" sz="2800" dirty="0">
                <a:latin typeface="Monotype Corsiva" panose="03010101010201010101" pitchFamily="66" charset="0"/>
              </a:rPr>
              <a:t>., уч. Лебідь І.І.)</a:t>
            </a:r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975" y="2560638"/>
            <a:ext cx="4413249" cy="3309937"/>
          </a:xfrm>
        </p:spPr>
      </p:pic>
      <p:pic>
        <p:nvPicPr>
          <p:cNvPr id="6" name="Місце для вмісту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25" y="2560638"/>
            <a:ext cx="4413249" cy="3309937"/>
          </a:xfrm>
        </p:spPr>
      </p:pic>
    </p:spTree>
    <p:extLst>
      <p:ext uri="{BB962C8B-B14F-4D97-AF65-F5344CB8AC3E}">
        <p14:creationId xmlns:p14="http://schemas.microsoft.com/office/powerpoint/2010/main" val="12230734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2800" dirty="0">
                <a:latin typeface="Monotype Corsiva" panose="03010101010201010101" pitchFamily="66" charset="0"/>
              </a:rPr>
              <a:t>Дитячий  травматизм та його профілактика</a:t>
            </a:r>
            <a:br>
              <a:rPr lang="uk-UA" sz="2800" dirty="0">
                <a:latin typeface="Monotype Corsiva" panose="03010101010201010101" pitchFamily="66" charset="0"/>
              </a:rPr>
            </a:br>
            <a:r>
              <a:rPr lang="uk-UA" sz="2800" dirty="0">
                <a:latin typeface="Monotype Corsiva" panose="03010101010201010101" pitchFamily="66" charset="0"/>
              </a:rPr>
              <a:t>лікар-хірург </a:t>
            </a:r>
            <a:r>
              <a:rPr lang="uk-UA" sz="2800" dirty="0" err="1">
                <a:latin typeface="Monotype Corsiva" panose="03010101010201010101" pitchFamily="66" charset="0"/>
              </a:rPr>
              <a:t>Топільницький</a:t>
            </a:r>
            <a:r>
              <a:rPr lang="uk-UA" sz="2800" dirty="0">
                <a:latin typeface="Monotype Corsiva" panose="03010101010201010101" pitchFamily="66" charset="0"/>
              </a:rPr>
              <a:t> В.В.</a:t>
            </a:r>
            <a:br>
              <a:rPr lang="uk-UA" sz="2800" dirty="0">
                <a:latin typeface="Monotype Corsiva" panose="03010101010201010101" pitchFamily="66" charset="0"/>
              </a:rPr>
            </a:br>
            <a:r>
              <a:rPr lang="uk-UA" sz="2800" dirty="0">
                <a:latin typeface="Monotype Corsiva" panose="03010101010201010101" pitchFamily="66" charset="0"/>
              </a:rPr>
              <a:t>(8-В </a:t>
            </a:r>
            <a:r>
              <a:rPr lang="uk-UA" sz="2800" dirty="0" err="1">
                <a:latin typeface="Monotype Corsiva" panose="03010101010201010101" pitchFamily="66" charset="0"/>
              </a:rPr>
              <a:t>кл</a:t>
            </a:r>
            <a:r>
              <a:rPr lang="uk-UA" sz="2800" dirty="0">
                <a:latin typeface="Monotype Corsiva" panose="03010101010201010101" pitchFamily="66" charset="0"/>
              </a:rPr>
              <a:t>., </a:t>
            </a:r>
            <a:r>
              <a:rPr lang="uk-UA" sz="2800" dirty="0" err="1">
                <a:latin typeface="Monotype Corsiva" panose="03010101010201010101" pitchFamily="66" charset="0"/>
              </a:rPr>
              <a:t>кл.кер</a:t>
            </a:r>
            <a:r>
              <a:rPr lang="uk-UA" sz="2800" dirty="0">
                <a:latin typeface="Monotype Corsiva" panose="03010101010201010101" pitchFamily="66" charset="0"/>
              </a:rPr>
              <a:t>. </a:t>
            </a:r>
            <a:r>
              <a:rPr lang="uk-UA" sz="2800" dirty="0" err="1">
                <a:latin typeface="Monotype Corsiva" panose="03010101010201010101" pitchFamily="66" charset="0"/>
              </a:rPr>
              <a:t>Федека</a:t>
            </a:r>
            <a:r>
              <a:rPr lang="uk-UA" sz="2800" dirty="0">
                <a:latin typeface="Monotype Corsiva" panose="03010101010201010101" pitchFamily="66" charset="0"/>
              </a:rPr>
              <a:t> О.І.)</a:t>
            </a:r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975" y="2560638"/>
            <a:ext cx="4413249" cy="3309937"/>
          </a:xfrm>
        </p:spPr>
      </p:pic>
      <p:pic>
        <p:nvPicPr>
          <p:cNvPr id="6" name="Місце для вмісту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25" y="2560638"/>
            <a:ext cx="4413249" cy="3309937"/>
          </a:xfrm>
        </p:spPr>
      </p:pic>
    </p:spTree>
    <p:extLst>
      <p:ext uri="{BB962C8B-B14F-4D97-AF65-F5344CB8AC3E}">
        <p14:creationId xmlns:p14="http://schemas.microsoft.com/office/powerpoint/2010/main" val="6518128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2800" dirty="0">
                <a:latin typeface="Monotype Corsiva" panose="03010101010201010101" pitchFamily="66" charset="0"/>
              </a:rPr>
              <a:t>Чистота- запорука здоров'я </a:t>
            </a:r>
            <a:br>
              <a:rPr lang="uk-UA" sz="2800" dirty="0">
                <a:latin typeface="Monotype Corsiva" panose="03010101010201010101" pitchFamily="66" charset="0"/>
              </a:rPr>
            </a:br>
            <a:r>
              <a:rPr lang="uk-UA" sz="2800" dirty="0">
                <a:latin typeface="Monotype Corsiva" panose="03010101010201010101" pitchFamily="66" charset="0"/>
              </a:rPr>
              <a:t>лікар-реаніматолог п. Петришин Т.</a:t>
            </a:r>
            <a:br>
              <a:rPr lang="uk-UA" sz="2800" dirty="0">
                <a:latin typeface="Monotype Corsiva" panose="03010101010201010101" pitchFamily="66" charset="0"/>
              </a:rPr>
            </a:br>
            <a:r>
              <a:rPr lang="uk-UA" sz="2800" dirty="0">
                <a:latin typeface="Monotype Corsiva" panose="03010101010201010101" pitchFamily="66" charset="0"/>
              </a:rPr>
              <a:t>(8-Г </a:t>
            </a:r>
            <a:r>
              <a:rPr lang="uk-UA" sz="2800" dirty="0" err="1">
                <a:latin typeface="Monotype Corsiva" panose="03010101010201010101" pitchFamily="66" charset="0"/>
              </a:rPr>
              <a:t>кл</a:t>
            </a:r>
            <a:r>
              <a:rPr lang="uk-UA" sz="2800" dirty="0">
                <a:latin typeface="Monotype Corsiva" panose="03010101010201010101" pitchFamily="66" charset="0"/>
              </a:rPr>
              <a:t>., </a:t>
            </a:r>
            <a:r>
              <a:rPr lang="uk-UA" sz="2800" dirty="0" err="1">
                <a:latin typeface="Monotype Corsiva" panose="03010101010201010101" pitchFamily="66" charset="0"/>
              </a:rPr>
              <a:t>кл.кер</a:t>
            </a:r>
            <a:r>
              <a:rPr lang="uk-UA" sz="2800" dirty="0">
                <a:latin typeface="Monotype Corsiva" panose="03010101010201010101" pitchFamily="66" charset="0"/>
              </a:rPr>
              <a:t>. Миронова М.І.)</a:t>
            </a: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560" y="2468880"/>
            <a:ext cx="4754880" cy="3576918"/>
          </a:xfrm>
        </p:spPr>
      </p:pic>
    </p:spTree>
    <p:extLst>
      <p:ext uri="{BB962C8B-B14F-4D97-AF65-F5344CB8AC3E}">
        <p14:creationId xmlns:p14="http://schemas.microsoft.com/office/powerpoint/2010/main" val="39955385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dirty="0">
                <a:latin typeface="Monotype Corsiva" panose="03010101010201010101" pitchFamily="66" charset="0"/>
              </a:rPr>
              <a:t>Перша </a:t>
            </a:r>
            <a:r>
              <a:rPr lang="uk-UA" sz="2800" dirty="0" err="1">
                <a:latin typeface="Monotype Corsiva" panose="03010101010201010101" pitchFamily="66" charset="0"/>
              </a:rPr>
              <a:t>домедична</a:t>
            </a:r>
            <a:r>
              <a:rPr lang="uk-UA" sz="2800" dirty="0">
                <a:latin typeface="Monotype Corsiva" panose="03010101010201010101" pitchFamily="66" charset="0"/>
              </a:rPr>
              <a:t> допомога при невідкладних станах кровотечі</a:t>
            </a:r>
            <a:br>
              <a:rPr lang="uk-UA" sz="2800" dirty="0">
                <a:latin typeface="Monotype Corsiva" panose="03010101010201010101" pitchFamily="66" charset="0"/>
              </a:rPr>
            </a:br>
            <a:r>
              <a:rPr lang="uk-UA" sz="2200" dirty="0" err="1">
                <a:latin typeface="Monotype Corsiva" panose="03010101010201010101" pitchFamily="66" charset="0"/>
              </a:rPr>
              <a:t>медсестри</a:t>
            </a:r>
            <a:r>
              <a:rPr lang="uk-UA" sz="2200" dirty="0">
                <a:latin typeface="Monotype Corsiva" panose="03010101010201010101" pitchFamily="66" charset="0"/>
              </a:rPr>
              <a:t> Товариства Червоного Хреста Сихівського району </a:t>
            </a:r>
            <a:r>
              <a:rPr lang="uk-UA" sz="2200" dirty="0" err="1">
                <a:latin typeface="Monotype Corsiva" panose="03010101010201010101" pitchFamily="66" charset="0"/>
              </a:rPr>
              <a:t>Масюк</a:t>
            </a:r>
            <a:r>
              <a:rPr lang="uk-UA" sz="2200" dirty="0">
                <a:latin typeface="Monotype Corsiva" panose="03010101010201010101" pitchFamily="66" charset="0"/>
              </a:rPr>
              <a:t> Н.Х., Бурко В.В. </a:t>
            </a:r>
            <a:br>
              <a:rPr lang="uk-UA" sz="2200" dirty="0">
                <a:latin typeface="Monotype Corsiva" panose="03010101010201010101" pitchFamily="66" charset="0"/>
              </a:rPr>
            </a:br>
            <a:r>
              <a:rPr lang="uk-UA" sz="2200" dirty="0">
                <a:latin typeface="Monotype Corsiva" panose="03010101010201010101" pitchFamily="66" charset="0"/>
              </a:rPr>
              <a:t>(9-Б </a:t>
            </a:r>
            <a:r>
              <a:rPr lang="uk-UA" sz="2200" dirty="0" err="1">
                <a:latin typeface="Monotype Corsiva" panose="03010101010201010101" pitchFamily="66" charset="0"/>
              </a:rPr>
              <a:t>кл</a:t>
            </a:r>
            <a:r>
              <a:rPr lang="uk-UA" sz="2200" dirty="0">
                <a:latin typeface="Monotype Corsiva" panose="03010101010201010101" pitchFamily="66" charset="0"/>
              </a:rPr>
              <a:t>., уч. </a:t>
            </a:r>
            <a:r>
              <a:rPr lang="uk-UA" sz="2200" dirty="0" err="1">
                <a:latin typeface="Monotype Corsiva" panose="03010101010201010101" pitchFamily="66" charset="0"/>
              </a:rPr>
              <a:t>Вілюра</a:t>
            </a:r>
            <a:r>
              <a:rPr lang="uk-UA" sz="2200" dirty="0">
                <a:latin typeface="Monotype Corsiva" panose="03010101010201010101" pitchFamily="66" charset="0"/>
              </a:rPr>
              <a:t> С.Й.)</a:t>
            </a:r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740" y="2560637"/>
            <a:ext cx="4637852" cy="3309937"/>
          </a:xfrm>
        </p:spPr>
      </p:pic>
      <p:pic>
        <p:nvPicPr>
          <p:cNvPr id="6" name="Місце для вмісту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521304" y="2623473"/>
            <a:ext cx="3309937" cy="3184264"/>
          </a:xfrm>
        </p:spPr>
      </p:pic>
    </p:spTree>
    <p:extLst>
      <p:ext uri="{BB962C8B-B14F-4D97-AF65-F5344CB8AC3E}">
        <p14:creationId xmlns:p14="http://schemas.microsoft.com/office/powerpoint/2010/main" val="36400289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2800" dirty="0">
                <a:latin typeface="Monotype Corsiva" panose="03010101010201010101" pitchFamily="66" charset="0"/>
              </a:rPr>
              <a:t>Переваги здорового способу життя</a:t>
            </a:r>
            <a:br>
              <a:rPr lang="uk-UA" sz="2800" dirty="0">
                <a:latin typeface="Monotype Corsiva" panose="03010101010201010101" pitchFamily="66" charset="0"/>
              </a:rPr>
            </a:br>
            <a:r>
              <a:rPr lang="uk-UA" sz="2800" dirty="0">
                <a:latin typeface="Monotype Corsiva" panose="03010101010201010101" pitchFamily="66" charset="0"/>
              </a:rPr>
              <a:t>лікар-терапевт Ліщинська Н.В.</a:t>
            </a:r>
            <a:br>
              <a:rPr lang="uk-UA" sz="2800" dirty="0">
                <a:latin typeface="Monotype Corsiva" panose="03010101010201010101" pitchFamily="66" charset="0"/>
              </a:rPr>
            </a:br>
            <a:r>
              <a:rPr lang="uk-UA" sz="2800" dirty="0">
                <a:latin typeface="Monotype Corsiva" panose="03010101010201010101" pitchFamily="66" charset="0"/>
              </a:rPr>
              <a:t>(10-Б </a:t>
            </a:r>
            <a:r>
              <a:rPr lang="uk-UA" sz="2800" dirty="0" err="1">
                <a:latin typeface="Monotype Corsiva" panose="03010101010201010101" pitchFamily="66" charset="0"/>
              </a:rPr>
              <a:t>кл</a:t>
            </a:r>
            <a:r>
              <a:rPr lang="uk-UA" sz="2800" dirty="0">
                <a:latin typeface="Monotype Corsiva" panose="03010101010201010101" pitchFamily="66" charset="0"/>
              </a:rPr>
              <a:t>., </a:t>
            </a:r>
            <a:r>
              <a:rPr lang="uk-UA" sz="2800" dirty="0" err="1">
                <a:latin typeface="Monotype Corsiva" panose="03010101010201010101" pitchFamily="66" charset="0"/>
              </a:rPr>
              <a:t>кл.кер</a:t>
            </a:r>
            <a:r>
              <a:rPr lang="uk-UA" sz="2800" dirty="0">
                <a:latin typeface="Monotype Corsiva" panose="03010101010201010101" pitchFamily="66" charset="0"/>
              </a:rPr>
              <a:t>. </a:t>
            </a:r>
            <a:r>
              <a:rPr lang="uk-UA" sz="2800" dirty="0" err="1">
                <a:latin typeface="Monotype Corsiva" panose="03010101010201010101" pitchFamily="66" charset="0"/>
              </a:rPr>
              <a:t>Чучвера</a:t>
            </a:r>
            <a:r>
              <a:rPr lang="uk-UA" sz="2800" dirty="0">
                <a:latin typeface="Monotype Corsiva" panose="03010101010201010101" pitchFamily="66" charset="0"/>
              </a:rPr>
              <a:t> І.В.)</a:t>
            </a:r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975" y="2560638"/>
            <a:ext cx="4413249" cy="3309937"/>
          </a:xfrm>
        </p:spPr>
      </p:pic>
      <p:pic>
        <p:nvPicPr>
          <p:cNvPr id="6" name="Місце для вмісту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25" y="2560638"/>
            <a:ext cx="4413249" cy="3309937"/>
          </a:xfrm>
        </p:spPr>
      </p:pic>
    </p:spTree>
    <p:extLst>
      <p:ext uri="{BB962C8B-B14F-4D97-AF65-F5344CB8AC3E}">
        <p14:creationId xmlns:p14="http://schemas.microsoft.com/office/powerpoint/2010/main" val="37128923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рирода">
  <a:themeElements>
    <a:clrScheme name="Природа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Природа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Природа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113</TotalTime>
  <Words>197</Words>
  <Application>Microsoft Office PowerPoint</Application>
  <PresentationFormat>Широкий екран</PresentationFormat>
  <Paragraphs>54</Paragraphs>
  <Slides>21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слайдів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Garamond</vt:lpstr>
      <vt:lpstr>Monotype Corsiva</vt:lpstr>
      <vt:lpstr>Times New Roman</vt:lpstr>
      <vt:lpstr>Природа</vt:lpstr>
      <vt:lpstr>Тема Office</vt:lpstr>
      <vt:lpstr>Шляхи забезпечення належних психолого-педагогічних умов для розвитку здорової особистості учня</vt:lpstr>
      <vt:lpstr> Профілактика і режим дитячого організму   лікар-терапевт Маруняк І.О. та  медсестра Кисунька Л.С. (5-В кл., кл.кер. Іванець О.В.)</vt:lpstr>
      <vt:lpstr>Зустріч з лікарем-офтальмологом Судомою О.Б. (6-А кл., кл.кер. Любчак І.О.)</vt:lpstr>
      <vt:lpstr>Гігієна та профілактика стоматологічних захворювань лікар-стоматолог п. Кришталюк Л.З. (6-Б кл., кл.кер. Подоляк І.В., 6-Г кл., кл.кер. Антощук І.І.)</vt:lpstr>
      <vt:lpstr>Репродуктивне здоров'я підлітків. Гігієна лікар-гінеколог Богдан І.В. (дівчата 7-Б кл., 6-Б кл., уч. Лебідь І.І.)</vt:lpstr>
      <vt:lpstr>Дитячий  травматизм та його профілактика лікар-хірург Топільницький В.В. (8-В кл., кл.кер. Федека О.І.)</vt:lpstr>
      <vt:lpstr>Чистота- запорука здоров'я  лікар-реаніматолог п. Петришин Т. (8-Г кл., кл.кер. Миронова М.І.)</vt:lpstr>
      <vt:lpstr>Перша домедична допомога при невідкладних станах кровотечі медсестри Товариства Червоного Хреста Сихівського району Масюк Н.Х., Бурко В.В.  (9-Б кл., уч. Вілюра С.Й.)</vt:lpstr>
      <vt:lpstr>Переваги здорового способу життя лікар-терапевт Ліщинська Н.В. (10-Б кл., кл.кер. Чучвера І.В.)</vt:lpstr>
      <vt:lpstr>Репродуктивний вік жінки. Правила гігієни лікар-гінеколог Зуб Л.А. (дівчата 10-11 кл., уч. Єдинак І.Я.)</vt:lpstr>
      <vt:lpstr>Тренінг. ВІЛ/СНІД ризикована поведінка зав. медцентром «Погляд у майбутнє» Федоренко Г.І. (11-Б кл., кл.кер. Єдинак І.Я.)</vt:lpstr>
      <vt:lpstr>Лекція. ВІЛ/СНІД ризикована поведінка зав. медцентром «Погляд у майбутнє» Федоренко Г.І. (11-Б кл., кл. кер. Єдинак І.Я.)</vt:lpstr>
      <vt:lpstr>Токсичний вплив алкоголю на ЦНС підлітків лікар-нарколог Чемерис Н.М (11-А кл., уч. Вілюра С.Й)</vt:lpstr>
      <vt:lpstr>Оцініть стан здоров’я  Вашої дитини:</vt:lpstr>
      <vt:lpstr>Хто, на Вашу думку, має нести основну відповідальність за формування здоров’я дітей?</vt:lpstr>
      <vt:lpstr>Які, на Вашу думку, причини погіршення стану здоров'я дітей?</vt:lpstr>
      <vt:lpstr>Як Ви оцінюєте роботу школи у напрямку збереження здоров’я дітей?</vt:lpstr>
      <vt:lpstr>Яким чином Ви формуєте у Вашої дитини інтерес, потреби, навички здорового способу життя?</vt:lpstr>
      <vt:lpstr>Чи виникали у батьків учнів Вашого класу  запитання щодо стану здоров’я учнів? </vt:lpstr>
      <vt:lpstr>Які форми роботи, на Вашу думку, є найбільш ефективними для формування в учнів інтересу, потреби, навичок  здорового способу життя?</vt:lpstr>
      <vt:lpstr>      Дякую за увагу!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Світлана</dc:creator>
  <cp:lastModifiedBy>Світлана</cp:lastModifiedBy>
  <cp:revision>21</cp:revision>
  <dcterms:created xsi:type="dcterms:W3CDTF">2016-12-05T12:29:30Z</dcterms:created>
  <dcterms:modified xsi:type="dcterms:W3CDTF">2016-12-07T09:21:35Z</dcterms:modified>
</cp:coreProperties>
</file>