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  <p:sldMasterId id="2147483713" r:id="rId5"/>
  </p:sldMasterIdLst>
  <p:notesMasterIdLst>
    <p:notesMasterId r:id="rId135"/>
  </p:notesMasterIdLst>
  <p:sldIdLst>
    <p:sldId id="256" r:id="rId6"/>
    <p:sldId id="257" r:id="rId7"/>
    <p:sldId id="262" r:id="rId8"/>
    <p:sldId id="263" r:id="rId9"/>
    <p:sldId id="264" r:id="rId10"/>
    <p:sldId id="267" r:id="rId11"/>
    <p:sldId id="385" r:id="rId12"/>
    <p:sldId id="462" r:id="rId13"/>
    <p:sldId id="386" r:id="rId14"/>
    <p:sldId id="387" r:id="rId15"/>
    <p:sldId id="488" r:id="rId16"/>
    <p:sldId id="382" r:id="rId17"/>
    <p:sldId id="389" r:id="rId18"/>
    <p:sldId id="400" r:id="rId19"/>
    <p:sldId id="391" r:id="rId20"/>
    <p:sldId id="466" r:id="rId21"/>
    <p:sldId id="467" r:id="rId22"/>
    <p:sldId id="469" r:id="rId23"/>
    <p:sldId id="383" r:id="rId24"/>
    <p:sldId id="394" r:id="rId25"/>
    <p:sldId id="395" r:id="rId26"/>
    <p:sldId id="396" r:id="rId27"/>
    <p:sldId id="397" r:id="rId28"/>
    <p:sldId id="470" r:id="rId29"/>
    <p:sldId id="471" r:id="rId30"/>
    <p:sldId id="276" r:id="rId31"/>
    <p:sldId id="404" r:id="rId32"/>
    <p:sldId id="405" r:id="rId33"/>
    <p:sldId id="403" r:id="rId34"/>
    <p:sldId id="277" r:id="rId35"/>
    <p:sldId id="278" r:id="rId36"/>
    <p:sldId id="279" r:id="rId37"/>
    <p:sldId id="406" r:id="rId38"/>
    <p:sldId id="495" r:id="rId39"/>
    <p:sldId id="483" r:id="rId40"/>
    <p:sldId id="281" r:id="rId41"/>
    <p:sldId id="286" r:id="rId42"/>
    <p:sldId id="426" r:id="rId43"/>
    <p:sldId id="464" r:id="rId44"/>
    <p:sldId id="492" r:id="rId45"/>
    <p:sldId id="356" r:id="rId46"/>
    <p:sldId id="486" r:id="rId47"/>
    <p:sldId id="498" r:id="rId48"/>
    <p:sldId id="420" r:id="rId49"/>
    <p:sldId id="408" r:id="rId50"/>
    <p:sldId id="409" r:id="rId51"/>
    <p:sldId id="418" r:id="rId52"/>
    <p:sldId id="496" r:id="rId53"/>
    <p:sldId id="491" r:id="rId54"/>
    <p:sldId id="494" r:id="rId55"/>
    <p:sldId id="493" r:id="rId56"/>
    <p:sldId id="485" r:id="rId57"/>
    <p:sldId id="497" r:id="rId58"/>
    <p:sldId id="487" r:id="rId59"/>
    <p:sldId id="489" r:id="rId60"/>
    <p:sldId id="490" r:id="rId61"/>
    <p:sldId id="421" r:id="rId62"/>
    <p:sldId id="481" r:id="rId63"/>
    <p:sldId id="423" r:id="rId64"/>
    <p:sldId id="338" r:id="rId65"/>
    <p:sldId id="414" r:id="rId66"/>
    <p:sldId id="427" r:id="rId67"/>
    <p:sldId id="417" r:id="rId68"/>
    <p:sldId id="415" r:id="rId69"/>
    <p:sldId id="484" r:id="rId70"/>
    <p:sldId id="287" r:id="rId71"/>
    <p:sldId id="413" r:id="rId72"/>
    <p:sldId id="503" r:id="rId73"/>
    <p:sldId id="478" r:id="rId74"/>
    <p:sldId id="476" r:id="rId75"/>
    <p:sldId id="303" r:id="rId76"/>
    <p:sldId id="411" r:id="rId77"/>
    <p:sldId id="480" r:id="rId78"/>
    <p:sldId id="479" r:id="rId79"/>
    <p:sldId id="474" r:id="rId80"/>
    <p:sldId id="412" r:id="rId81"/>
    <p:sldId id="419" r:id="rId82"/>
    <p:sldId id="477" r:id="rId83"/>
    <p:sldId id="482" r:id="rId84"/>
    <p:sldId id="502" r:id="rId85"/>
    <p:sldId id="499" r:id="rId86"/>
    <p:sldId id="410" r:id="rId87"/>
    <p:sldId id="500" r:id="rId88"/>
    <p:sldId id="475" r:id="rId89"/>
    <p:sldId id="501" r:id="rId90"/>
    <p:sldId id="304" r:id="rId91"/>
    <p:sldId id="305" r:id="rId92"/>
    <p:sldId id="458" r:id="rId93"/>
    <p:sldId id="308" r:id="rId94"/>
    <p:sldId id="309" r:id="rId95"/>
    <p:sldId id="473" r:id="rId96"/>
    <p:sldId id="317" r:id="rId97"/>
    <p:sldId id="522" r:id="rId98"/>
    <p:sldId id="380" r:id="rId99"/>
    <p:sldId id="512" r:id="rId100"/>
    <p:sldId id="507" r:id="rId101"/>
    <p:sldId id="509" r:id="rId102"/>
    <p:sldId id="511" r:id="rId103"/>
    <p:sldId id="508" r:id="rId104"/>
    <p:sldId id="324" r:id="rId105"/>
    <p:sldId id="513" r:id="rId106"/>
    <p:sldId id="506" r:id="rId107"/>
    <p:sldId id="510" r:id="rId108"/>
    <p:sldId id="505" r:id="rId109"/>
    <p:sldId id="514" r:id="rId110"/>
    <p:sldId id="515" r:id="rId111"/>
    <p:sldId id="516" r:id="rId112"/>
    <p:sldId id="504" r:id="rId113"/>
    <p:sldId id="323" r:id="rId114"/>
    <p:sldId id="319" r:id="rId115"/>
    <p:sldId id="321" r:id="rId116"/>
    <p:sldId id="378" r:id="rId117"/>
    <p:sldId id="322" r:id="rId118"/>
    <p:sldId id="377" r:id="rId119"/>
    <p:sldId id="370" r:id="rId120"/>
    <p:sldId id="521" r:id="rId121"/>
    <p:sldId id="449" r:id="rId122"/>
    <p:sldId id="455" r:id="rId123"/>
    <p:sldId id="456" r:id="rId124"/>
    <p:sldId id="448" r:id="rId125"/>
    <p:sldId id="460" r:id="rId126"/>
    <p:sldId id="518" r:id="rId127"/>
    <p:sldId id="517" r:id="rId128"/>
    <p:sldId id="454" r:id="rId129"/>
    <p:sldId id="457" r:id="rId130"/>
    <p:sldId id="381" r:id="rId131"/>
    <p:sldId id="519" r:id="rId132"/>
    <p:sldId id="520" r:id="rId133"/>
    <p:sldId id="368" r:id="rId134"/>
  </p:sldIdLst>
  <p:sldSz cx="9144000" cy="6858000" type="screen4x3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ітлий стиль 3 –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Помірний стиль 4 –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ітлий стиль 3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49" autoAdjust="0"/>
  </p:normalViewPr>
  <p:slideViewPr>
    <p:cSldViewPr snapToGrid="0">
      <p:cViewPr varScale="1">
        <p:scale>
          <a:sx n="97" d="100"/>
          <a:sy n="97" d="100"/>
        </p:scale>
        <p:origin x="1602" y="90"/>
      </p:cViewPr>
      <p:guideLst/>
    </p:cSldViewPr>
  </p:slideViewPr>
  <p:outlineViewPr>
    <p:cViewPr>
      <p:scale>
        <a:sx n="33" d="100"/>
        <a:sy n="33" d="100"/>
      </p:scale>
      <p:origin x="0" y="-26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8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49300"/>
            <a:ext cx="4935537" cy="37004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000" b="0" strike="noStrike" spc="-1">
                <a:latin typeface="Arial"/>
              </a:rPr>
              <a:t>Для переміщення сторінки клацніть мишею</a:t>
            </a: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73605" y="4686415"/>
            <a:ext cx="5388521" cy="44395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3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300" b="0" strike="noStrike" spc="-1">
                <a:latin typeface="Times New Roman"/>
              </a:rPr>
              <a:t>&lt;верхній колонтитул&gt;</a:t>
            </a:r>
          </a:p>
        </p:txBody>
      </p:sp>
      <p:sp>
        <p:nvSpPr>
          <p:cNvPr id="318" name="PlaceHolder 4"/>
          <p:cNvSpPr>
            <a:spLocks noGrp="1"/>
          </p:cNvSpPr>
          <p:nvPr>
            <p:ph type="dt"/>
          </p:nvPr>
        </p:nvSpPr>
        <p:spPr>
          <a:xfrm>
            <a:off x="3812606" y="0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3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319" name="PlaceHolder 5"/>
          <p:cNvSpPr>
            <a:spLocks noGrp="1"/>
          </p:cNvSpPr>
          <p:nvPr>
            <p:ph type="ftr"/>
          </p:nvPr>
        </p:nvSpPr>
        <p:spPr>
          <a:xfrm>
            <a:off x="0" y="9373161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3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320" name="PlaceHolder 6"/>
          <p:cNvSpPr>
            <a:spLocks noGrp="1"/>
          </p:cNvSpPr>
          <p:nvPr>
            <p:ph type="sldNum"/>
          </p:nvPr>
        </p:nvSpPr>
        <p:spPr>
          <a:xfrm>
            <a:off x="3812606" y="9373161"/>
            <a:ext cx="2923126" cy="4929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4D098A61-941F-421F-BD00-3ED51E073C73}" type="slidenum">
              <a:rPr lang="uk-UA" sz="1300" b="0" strike="noStrike" spc="-1">
                <a:latin typeface="Times New Roman"/>
              </a:rPr>
              <a:t>‹№›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288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38650" cy="3328987"/>
          </a:xfrm>
          <a:prstGeom prst="rect">
            <a:avLst/>
          </a:prstGeom>
          <a:ln w="0">
            <a:noFill/>
          </a:ln>
        </p:spPr>
      </p:sp>
      <p:sp>
        <p:nvSpPr>
          <p:cNvPr id="942" name="PlaceHolder 2"/>
          <p:cNvSpPr>
            <a:spLocks noGrp="1"/>
          </p:cNvSpPr>
          <p:nvPr>
            <p:ph type="body"/>
          </p:nvPr>
        </p:nvSpPr>
        <p:spPr>
          <a:xfrm>
            <a:off x="673285" y="4747872"/>
            <a:ext cx="5388521" cy="388447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uk-UA" sz="1800" spc="-1">
              <a:latin typeface="Arial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 type="sldNum"/>
          </p:nvPr>
        </p:nvSpPr>
        <p:spPr>
          <a:xfrm>
            <a:off x="3814851" y="9371168"/>
            <a:ext cx="2918956" cy="4943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A9380A7-633E-4E4B-8407-D2DD07FAA72C}" type="slidenum">
              <a:rPr lang="uk-UA" sz="1100" spc="-1">
                <a:solidFill>
                  <a:srgbClr val="000000"/>
                </a:solidFill>
              </a:rPr>
              <a:t>2</a:t>
            </a:fld>
            <a:endParaRPr lang="uk-UA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440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D098A61-941F-421F-BD00-3ED51E073C73}" type="slidenum">
              <a:rPr lang="uk-UA" sz="1300" b="0" strike="noStrike" spc="-1" smtClean="0">
                <a:latin typeface="Times New Roman"/>
              </a:rPr>
              <a:t>6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08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D098A61-941F-421F-BD00-3ED51E073C73}" type="slidenum">
              <a:rPr lang="uk-UA" sz="1300" b="0" strike="noStrike" spc="-1" smtClean="0">
                <a:latin typeface="Times New Roman"/>
              </a:rPr>
              <a:t>10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474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D098A61-941F-421F-BD00-3ED51E073C73}" type="slidenum">
              <a:rPr lang="uk-UA" sz="1300" b="0" strike="noStrike" spc="-1" smtClean="0">
                <a:latin typeface="Times New Roman"/>
              </a:rPr>
              <a:t>12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602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4D098A61-941F-421F-BD00-3ED51E073C73}" type="slidenum">
              <a:rPr lang="uk-UA" sz="1300" b="0" strike="noStrike" spc="-1" smtClean="0">
                <a:latin typeface="Times New Roman"/>
              </a:rPr>
              <a:t>88</a:t>
            </a:fld>
            <a:endParaRPr lang="uk-UA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015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10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46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47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91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9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181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182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g object 16"/>
          <p:cNvPicPr/>
          <p:nvPr/>
        </p:nvPicPr>
        <p:blipFill>
          <a:blip r:embed="rId14"/>
          <a:stretch/>
        </p:blipFill>
        <p:spPr>
          <a:xfrm>
            <a:off x="0" y="0"/>
            <a:ext cx="279360" cy="526320"/>
          </a:xfrm>
          <a:prstGeom prst="rect">
            <a:avLst/>
          </a:prstGeom>
          <a:ln w="0">
            <a:noFill/>
          </a:ln>
        </p:spPr>
      </p:pic>
      <p:pic>
        <p:nvPicPr>
          <p:cNvPr id="226" name="bg object 17"/>
          <p:cNvPicPr/>
          <p:nvPr/>
        </p:nvPicPr>
        <p:blipFill>
          <a:blip r:embed="rId15"/>
          <a:stretch/>
        </p:blipFill>
        <p:spPr>
          <a:xfrm>
            <a:off x="411480" y="134280"/>
            <a:ext cx="8725320" cy="270360"/>
          </a:xfrm>
          <a:prstGeom prst="rect">
            <a:avLst/>
          </a:prstGeom>
          <a:ln w="0">
            <a:noFill/>
          </a:ln>
        </p:spPr>
      </p:pic>
      <p:sp>
        <p:nvSpPr>
          <p:cNvPr id="227" name="bg object 18"/>
          <p:cNvSpPr/>
          <p:nvPr/>
        </p:nvSpPr>
        <p:spPr>
          <a:xfrm>
            <a:off x="408240" y="0"/>
            <a:ext cx="273960" cy="270720"/>
          </a:xfrm>
          <a:custGeom>
            <a:avLst/>
            <a:gdLst/>
            <a:ahLst/>
            <a:cxnLst/>
            <a:rect l="l" t="t" r="r" b="b"/>
            <a:pathLst>
              <a:path w="274955" h="271780">
                <a:moveTo>
                  <a:pt x="134124" y="134124"/>
                </a:moveTo>
                <a:lnTo>
                  <a:pt x="0" y="134124"/>
                </a:lnTo>
                <a:lnTo>
                  <a:pt x="0" y="271272"/>
                </a:lnTo>
                <a:lnTo>
                  <a:pt x="134124" y="271272"/>
                </a:lnTo>
                <a:lnTo>
                  <a:pt x="134124" y="134124"/>
                </a:lnTo>
                <a:close/>
                <a:moveTo>
                  <a:pt x="274332" y="0"/>
                </a:moveTo>
                <a:lnTo>
                  <a:pt x="140220" y="0"/>
                </a:lnTo>
                <a:lnTo>
                  <a:pt x="140220" y="134112"/>
                </a:lnTo>
                <a:lnTo>
                  <a:pt x="274332" y="134112"/>
                </a:lnTo>
                <a:lnTo>
                  <a:pt x="274332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bg object 19"/>
          <p:cNvSpPr/>
          <p:nvPr/>
        </p:nvSpPr>
        <p:spPr>
          <a:xfrm>
            <a:off x="548640" y="134280"/>
            <a:ext cx="133560" cy="136080"/>
          </a:xfrm>
          <a:custGeom>
            <a:avLst/>
            <a:gdLst/>
            <a:ahLst/>
            <a:cxnLst/>
            <a:rect l="l" t="t" r="r" b="b"/>
            <a:pathLst>
              <a:path w="134620" h="137160">
                <a:moveTo>
                  <a:pt x="134112" y="0"/>
                </a:moveTo>
                <a:lnTo>
                  <a:pt x="0" y="0"/>
                </a:lnTo>
                <a:lnTo>
                  <a:pt x="0" y="137159"/>
                </a:lnTo>
                <a:lnTo>
                  <a:pt x="134112" y="137159"/>
                </a:lnTo>
                <a:lnTo>
                  <a:pt x="134112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bg object 20"/>
          <p:cNvSpPr/>
          <p:nvPr/>
        </p:nvSpPr>
        <p:spPr>
          <a:xfrm>
            <a:off x="274320" y="274320"/>
            <a:ext cx="130320" cy="133560"/>
          </a:xfrm>
          <a:custGeom>
            <a:avLst/>
            <a:gdLst/>
            <a:ahLst/>
            <a:cxnLst/>
            <a:rect l="l" t="t" r="r" b="b"/>
            <a:pathLst>
              <a:path w="131445" h="134620">
                <a:moveTo>
                  <a:pt x="131064" y="0"/>
                </a:moveTo>
                <a:lnTo>
                  <a:pt x="0" y="0"/>
                </a:lnTo>
                <a:lnTo>
                  <a:pt x="0" y="134112"/>
                </a:lnTo>
                <a:lnTo>
                  <a:pt x="131064" y="134112"/>
                </a:lnTo>
                <a:lnTo>
                  <a:pt x="131064" y="0"/>
                </a:lnTo>
                <a:close/>
              </a:path>
            </a:pathLst>
          </a:custGeom>
          <a:solidFill>
            <a:srgbClr val="CCCC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bg object 21"/>
          <p:cNvSpPr/>
          <p:nvPr/>
        </p:nvSpPr>
        <p:spPr>
          <a:xfrm>
            <a:off x="131040" y="137160"/>
            <a:ext cx="136080" cy="130320"/>
          </a:xfrm>
          <a:custGeom>
            <a:avLst/>
            <a:gdLst/>
            <a:ahLst/>
            <a:cxnLst/>
            <a:rect l="l" t="t" r="r" b="b"/>
            <a:pathLst>
              <a:path w="137160" h="131445">
                <a:moveTo>
                  <a:pt x="137160" y="0"/>
                </a:moveTo>
                <a:lnTo>
                  <a:pt x="0" y="0"/>
                </a:lnTo>
                <a:lnTo>
                  <a:pt x="0" y="131064"/>
                </a:lnTo>
                <a:lnTo>
                  <a:pt x="137160" y="131064"/>
                </a:lnTo>
                <a:lnTo>
                  <a:pt x="137160" y="0"/>
                </a:lnTo>
                <a:close/>
              </a:path>
            </a:pathLst>
          </a:custGeom>
          <a:solidFill>
            <a:srgbClr val="00007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bg object 22"/>
          <p:cNvSpPr/>
          <p:nvPr/>
        </p:nvSpPr>
        <p:spPr>
          <a:xfrm>
            <a:off x="274320" y="271440"/>
            <a:ext cx="267480" cy="267480"/>
          </a:xfrm>
          <a:custGeom>
            <a:avLst/>
            <a:gdLst/>
            <a:ahLst/>
            <a:cxnLst/>
            <a:rect l="l" t="t" r="r" b="b"/>
            <a:pathLst>
              <a:path w="268605" h="268605">
                <a:moveTo>
                  <a:pt x="131064" y="137160"/>
                </a:moveTo>
                <a:lnTo>
                  <a:pt x="0" y="137160"/>
                </a:lnTo>
                <a:lnTo>
                  <a:pt x="0" y="268224"/>
                </a:lnTo>
                <a:lnTo>
                  <a:pt x="131064" y="268224"/>
                </a:lnTo>
                <a:lnTo>
                  <a:pt x="131064" y="137160"/>
                </a:lnTo>
                <a:close/>
                <a:moveTo>
                  <a:pt x="268224" y="0"/>
                </a:moveTo>
                <a:lnTo>
                  <a:pt x="134099" y="0"/>
                </a:lnTo>
                <a:lnTo>
                  <a:pt x="134099" y="134112"/>
                </a:lnTo>
                <a:lnTo>
                  <a:pt x="268224" y="134112"/>
                </a:lnTo>
                <a:lnTo>
                  <a:pt x="268224" y="0"/>
                </a:lnTo>
                <a:close/>
              </a:path>
            </a:pathLst>
          </a:custGeom>
          <a:solidFill>
            <a:srgbClr val="9999C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supercoins?__eep__=6&amp;__cft__%5b0%5d=AZVMQnu3U7RKEeJwvnA4aAbz2A8-ZogyO0IbzvgXO7Kiv0OuZJXj_IrEMDtM4hAce2WlLNEfdX5qT65RvmN-KcmRRnEs4xPK1UeSgzQony-vXJs2NgCXB8oat_MppGt0WP5TvIacZAbt1ssclXaLIC6B1J5rWkx9EGW7UjgyW6YqeTbHCS7SrEz9QyJTgeBeTtLQNuJoujTWd8VBXgxDG3Xs&amp;__tn__=*NK-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facebook.com/KfW.de?__cft__%5b0%5d=AZU7XvV9uZtgH8fY-s4qNGBrT0tEvJngjvqjekpqfxTYrQY6K9tazsT8TVTdcOLbIawxR5rDjwk7wNUtL-ynkUfxiKEtK7g-k9q5_zFxCuyLh0soyPoQLVjktU2X0XzImeI6mv-1mhI9YgfDQ902k5QvE6H8JuFJzVHAohXybXbybR5jKIDIdZKkonrvA8lCzSKNdxCIFsmmtd1PSxWZ17fo&amp;__tn__=-%5dK-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540472432135729/?__cft__%5b0%5d=AZU7XvV9uZtgH8fY-s4qNGBrT0tEvJngjvqjekpqfxTYrQY6K9tazsT8TVTdcOLbIawxR5rDjwk7wNUtL-ynkUfxiKEtK7g-k9q5_zFxCuyLh0soyPoQLVjktU2X0XzImeI6mv-1mhI9YgfDQ902k5QvE6H8JuFJzVHAohXybXbybR5jKIDIdZKkonrvA8lCzSKNdxCIFsmmtd1PSxWZ17fo&amp;__tn__=-UK-R" TargetMode="External"/><Relationship Id="rId5" Type="http://schemas.openxmlformats.org/officeDocument/2006/relationships/hyperlink" Target="https://www.facebook.com/EducationOfficeLviv?__cft__%5b0%5d=AZU7XvV9uZtgH8fY-s4qNGBrT0tEvJngjvqjekpqfxTYrQY6K9tazsT8TVTdcOLbIawxR5rDjwk7wNUtL-ynkUfxiKEtK7g-k9q5_zFxCuyLh0soyPoQLVjktU2X0XzImeI6mv-1mhI9YgfDQ902k5QvE6H8JuFJzVHAohXybXbybR5jKIDIdZKkonrvA8lCzSKNdxCIFsmmtd1PSxWZ17fo&amp;__tn__=-%5dK-R" TargetMode="External"/><Relationship Id="rId4" Type="http://schemas.openxmlformats.org/officeDocument/2006/relationships/hyperlink" Target="https://www.facebook.com/tvorylviv?__cft__%5b0%5d=AZU7XvV9uZtgH8fY-s4qNGBrT0tEvJngjvqjekpqfxTYrQY6K9tazsT8TVTdcOLbIawxR5rDjwk7wNUtL-ynkUfxiKEtK7g-k9q5_zFxCuyLh0soyPoQLVjktU2X0XzImeI6mv-1mhI9YgfDQ902k5QvE6H8JuFJzVHAohXybXbybR5jKIDIdZKkonrvA8lCzSKNdxCIFsmmtd1PSxWZ17fo&amp;__tn__=-%5dK-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oryatunok?__cft__%5b0%5d=AZVDuP-yS-43P9s63eFFTn6_fVk0ycVaDAE49YBoUGymAA0eNMvAnLfjSUFYHp6Lo_5zrm85_ZSjNJSy_hzb6N8bsrmukHOzP_ARydy6ouCss3v4LlKQ42k9y85QGvoX34HKEQq9yAX6waxVN0yL4MPbkP7EUUpAnRKLD7d6s9dz2Z6cqZY3P_yrF8w2nziz95MOdYunRedN7OpTls5-14FS&amp;__tn__=-%5dK-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vorylviv?__cft__%5b0%5d=AZU7XvV9uZtgH8fY-s4qNGBrT0tEvJngjvqjekpqfxTYrQY6K9tazsT8TVTdcOLbIawxR5rDjwk7wNUtL-ynkUfxiKEtK7g-k9q5_zFxCuyLh0soyPoQLVjktU2X0XzImeI6mv-1mhI9YgfDQ902k5QvE6H8JuFJzVHAohXybXbybR5jKIDIdZKkonrvA8lCzSKNdxCIFsmmtd1PSxWZ17fo&amp;__tn__=-%5dK-R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KfW.de?__cft__%5b0%5d=AZU7XvV9uZtgH8fY-s4qNGBrT0tEvJngjvqjekpqfxTYrQY6K9tazsT8TVTdcOLbIawxR5rDjwk7wNUtL-ynkUfxiKEtK7g-k9q5_zFxCuyLh0soyPoQLVjktU2X0XzImeI6mv-1mhI9YgfDQ902k5QvE6H8JuFJzVHAohXybXbybR5jKIDIdZKkonrvA8lCzSKNdxCIFsmmtd1PSxWZ17fo&amp;__tn__=-%5dK-R" TargetMode="External"/><Relationship Id="rId5" Type="http://schemas.openxmlformats.org/officeDocument/2006/relationships/hyperlink" Target="https://www.facebook.com/groups/540472432135729/?__cft__%5b0%5d=AZU7XvV9uZtgH8fY-s4qNGBrT0tEvJngjvqjekpqfxTYrQY6K9tazsT8TVTdcOLbIawxR5rDjwk7wNUtL-ynkUfxiKEtK7g-k9q5_zFxCuyLh0soyPoQLVjktU2X0XzImeI6mv-1mhI9YgfDQ902k5QvE6H8JuFJzVHAohXybXbybR5jKIDIdZKkonrvA8lCzSKNdxCIFsmmtd1PSxWZ17fo&amp;__tn__=-UK-R" TargetMode="External"/><Relationship Id="rId4" Type="http://schemas.openxmlformats.org/officeDocument/2006/relationships/hyperlink" Target="https://www.facebook.com/EducationOfficeLviv?__cft__%5b0%5d=AZU7XvV9uZtgH8fY-s4qNGBrT0tEvJngjvqjekpqfxTYrQY6K9tazsT8TVTdcOLbIawxR5rDjwk7wNUtL-ynkUfxiKEtK7g-k9q5_zFxCuyLh0soyPoQLVjktU2X0XzImeI6mv-1mhI9YgfDQ902k5QvE6H8JuFJzVHAohXybXbybR5jKIDIdZKkonrvA8lCzSKNdxCIFsmmtd1PSxWZ17fo&amp;__tn__=-%5dK-R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67940" y="314269"/>
            <a:ext cx="881064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36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Звіт</a:t>
            </a:r>
            <a:r>
              <a:rPr lang="uk-UA" sz="3600" b="1" i="1" strike="noStrike" spc="-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про</a:t>
            </a:r>
            <a:r>
              <a:rPr lang="uk-UA" sz="3600" b="1" i="1" strike="noStrike" spc="-41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діяльність</a:t>
            </a:r>
            <a:r>
              <a:rPr lang="uk-UA" sz="3600" b="1" i="1" strike="noStrike" spc="-2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6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школи</a:t>
            </a:r>
            <a:endParaRPr lang="uk-UA" sz="36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25" name="object 32"/>
          <p:cNvSpPr/>
          <p:nvPr/>
        </p:nvSpPr>
        <p:spPr>
          <a:xfrm>
            <a:off x="3065939" y="5472572"/>
            <a:ext cx="2464560" cy="445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2800" b="1" i="1" strike="noStrike" spc="-1" dirty="0">
                <a:solidFill>
                  <a:srgbClr val="EA7500"/>
                </a:solidFill>
                <a:latin typeface="Verdana"/>
                <a:ea typeface="DejaVu Sans"/>
              </a:rPr>
              <a:t>Львів</a:t>
            </a:r>
            <a:r>
              <a:rPr lang="uk-UA" sz="2800" b="1" i="1" strike="noStrike" spc="-52" dirty="0">
                <a:solidFill>
                  <a:srgbClr val="EA750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EA7500"/>
                </a:solidFill>
                <a:latin typeface="Verdana"/>
                <a:ea typeface="DejaVu Sans"/>
              </a:rPr>
              <a:t>-</a:t>
            </a:r>
            <a:r>
              <a:rPr lang="uk-UA" sz="2800" b="1" i="1" strike="noStrike" spc="-21" dirty="0" smtClean="0">
                <a:solidFill>
                  <a:srgbClr val="EA7500"/>
                </a:solidFill>
                <a:latin typeface="Verdana"/>
                <a:ea typeface="DejaVu Sans"/>
              </a:rPr>
              <a:t>2025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8" name="Рисунок 441"/>
          <p:cNvPicPr/>
          <p:nvPr/>
        </p:nvPicPr>
        <p:blipFill>
          <a:blip r:embed="rId3"/>
          <a:stretch/>
        </p:blipFill>
        <p:spPr>
          <a:xfrm>
            <a:off x="914400" y="993059"/>
            <a:ext cx="7147323" cy="4429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19"/>
            <a:ext cx="8625240" cy="1345347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Міжнародний освітній проєкт «Травмапедагогіка для українських шкіл» що реалізується в співпраці громадських організацій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Dialogue for Understanding e.V 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(Німеччина) та агенція розвитку освітньої політики (Україна) за підтримки Міністерства закордонних справ Німеччини в 2023-2025 роках, а також Департаменту освіти Варшави</a:t>
            </a:r>
            <a:r>
              <a:rPr lang="uk-UA" sz="16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 </a:t>
            </a:r>
            <a:r>
              <a:rPr lang="uk-UA" sz="1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Вілюра С.Й., Єдинак </a:t>
            </a: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І.Я</a:t>
            </a:r>
            <a:r>
              <a:rPr lang="uk-UA" sz="1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3" y="1547666"/>
            <a:ext cx="7186145" cy="508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/>
          </p:nvPr>
        </p:nvSpPr>
        <p:spPr>
          <a:xfrm>
            <a:off x="373626" y="108000"/>
            <a:ext cx="8734734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Спортивний зал (було)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100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8" y="865084"/>
            <a:ext cx="8062452" cy="570040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73626" y="108000"/>
            <a:ext cx="8734734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Спортивний зал (стало)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101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9" y="865084"/>
            <a:ext cx="8219768" cy="58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79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53960" y="108000"/>
            <a:ext cx="8754399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Малий вестибюль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102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865084"/>
            <a:ext cx="7997547" cy="56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79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87828" y="108000"/>
            <a:ext cx="8720532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Підйомник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103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1" y="757084"/>
            <a:ext cx="8268929" cy="584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403122" y="108000"/>
            <a:ext cx="8705238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2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 для вчителів (ІІІ поверх)</a:t>
            </a:r>
            <a:endParaRPr lang="uk-UA" sz="28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104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995573"/>
            <a:ext cx="7954297" cy="56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982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403122" y="108000"/>
            <a:ext cx="8705238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2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 для хлопців (ІІІ поверх)</a:t>
            </a:r>
            <a:endParaRPr lang="uk-UA" sz="28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105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0" y="865084"/>
            <a:ext cx="8180439" cy="5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82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403122" y="108000"/>
            <a:ext cx="8705238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2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 у басейні (було)</a:t>
            </a:r>
            <a:endParaRPr lang="uk-UA" sz="28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106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" y="865084"/>
            <a:ext cx="8150942" cy="57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492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403122" y="108000"/>
            <a:ext cx="8705238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2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Туалет у басейні (стало)</a:t>
            </a:r>
            <a:endParaRPr lang="uk-UA" sz="28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107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4" y="865084"/>
            <a:ext cx="8170606" cy="57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181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4920" y="108000"/>
            <a:ext cx="9073440" cy="1307160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71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трудового</a:t>
            </a:r>
            <a:r>
              <a:rPr lang="uk-UA" sz="3200" b="1" i="1" strike="noStrike" spc="-10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навчання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grpSp>
        <p:nvGrpSpPr>
          <p:cNvPr id="888" name="object 4"/>
          <p:cNvGrpSpPr/>
          <p:nvPr/>
        </p:nvGrpSpPr>
        <p:grpSpPr>
          <a:xfrm>
            <a:off x="88560" y="990720"/>
            <a:ext cx="8938440" cy="5692320"/>
            <a:chOff x="88560" y="990720"/>
            <a:chExt cx="8938440" cy="5692320"/>
          </a:xfrm>
        </p:grpSpPr>
        <p:pic>
          <p:nvPicPr>
            <p:cNvPr id="889" name="object 5"/>
            <p:cNvPicPr/>
            <p:nvPr/>
          </p:nvPicPr>
          <p:blipFill>
            <a:blip r:embed="rId3"/>
            <a:stretch/>
          </p:blipFill>
          <p:spPr>
            <a:xfrm>
              <a:off x="1091160" y="990720"/>
              <a:ext cx="3144600" cy="235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0" name="object 6"/>
            <p:cNvPicPr/>
            <p:nvPr/>
          </p:nvPicPr>
          <p:blipFill>
            <a:blip r:embed="rId4"/>
            <a:stretch/>
          </p:blipFill>
          <p:spPr>
            <a:xfrm>
              <a:off x="88560" y="3377160"/>
              <a:ext cx="4409280" cy="330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1" name="object 7"/>
            <p:cNvPicPr/>
            <p:nvPr/>
          </p:nvPicPr>
          <p:blipFill>
            <a:blip r:embed="rId5"/>
            <a:stretch/>
          </p:blipFill>
          <p:spPr>
            <a:xfrm>
              <a:off x="4331160" y="1987200"/>
              <a:ext cx="4695840" cy="3519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108</a:t>
            </a:fld>
            <a:endParaRPr lang="uk-UA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60327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0" name="PlaceHolder 1"/>
          <p:cNvSpPr>
            <a:spLocks noGrp="1"/>
          </p:cNvSpPr>
          <p:nvPr>
            <p:ph type="title"/>
          </p:nvPr>
        </p:nvSpPr>
        <p:spPr>
          <a:xfrm>
            <a:off x="34920" y="108000"/>
            <a:ext cx="9073440" cy="1437120"/>
          </a:xfrm>
          <a:prstGeom prst="rect">
            <a:avLst/>
          </a:prstGeom>
          <a:noFill/>
          <a:ln w="0">
            <a:noFill/>
          </a:ln>
        </p:spPr>
        <p:txBody>
          <a:bodyPr lIns="0" tIns="292680" rIns="0" bIns="0" anchor="t">
            <a:noAutofit/>
          </a:bodyPr>
          <a:lstStyle/>
          <a:p>
            <a:pPr marL="3240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85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трудового</a:t>
            </a:r>
            <a:r>
              <a:rPr lang="uk-UA" sz="3200" b="1" i="1" strike="noStrike" spc="-12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навчання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grpSp>
        <p:nvGrpSpPr>
          <p:cNvPr id="881" name="object 4"/>
          <p:cNvGrpSpPr/>
          <p:nvPr/>
        </p:nvGrpSpPr>
        <p:grpSpPr>
          <a:xfrm>
            <a:off x="164520" y="1283040"/>
            <a:ext cx="8813520" cy="5043240"/>
            <a:chOff x="164520" y="1283040"/>
            <a:chExt cx="8813520" cy="5043240"/>
          </a:xfrm>
        </p:grpSpPr>
        <p:pic>
          <p:nvPicPr>
            <p:cNvPr id="882" name="object 5"/>
            <p:cNvPicPr/>
            <p:nvPr/>
          </p:nvPicPr>
          <p:blipFill>
            <a:blip r:embed="rId3"/>
            <a:stretch/>
          </p:blipFill>
          <p:spPr>
            <a:xfrm>
              <a:off x="3849480" y="2194560"/>
              <a:ext cx="5128560" cy="3662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3" name="object 6"/>
            <p:cNvPicPr/>
            <p:nvPr/>
          </p:nvPicPr>
          <p:blipFill>
            <a:blip r:embed="rId4"/>
            <a:stretch/>
          </p:blipFill>
          <p:spPr>
            <a:xfrm>
              <a:off x="164520" y="1283040"/>
              <a:ext cx="3781440" cy="50432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84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F5790411-226A-40BF-9C49-C9F8091FF20B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109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64900" y="-90988"/>
            <a:ext cx="8625240" cy="928391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dirty="0" smtClean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Українсько-тайванський благодійний проєкт </a:t>
            </a:r>
            <a:br>
              <a:rPr lang="uk-UA" sz="1600" dirty="0" smtClean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dirty="0" smtClean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Leave No One Behind Partnership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r>
              <a:rPr lang="uk-UA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uk-UA"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(учитель Терен Т.В.)</a:t>
            </a: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6" y="1022555"/>
            <a:ext cx="7523361" cy="53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-227631" y="350214"/>
            <a:ext cx="9073440" cy="688705"/>
          </a:xfrm>
          <a:prstGeom prst="rect">
            <a:avLst/>
          </a:prstGeom>
          <a:noFill/>
          <a:ln w="0">
            <a:noFill/>
          </a:ln>
        </p:spPr>
        <p:txBody>
          <a:bodyPr lIns="0" tIns="170640" rIns="0" bIns="0" anchor="t">
            <a:noAutofit/>
          </a:bodyPr>
          <a:lstStyle/>
          <a:p>
            <a:pPr marL="538560">
              <a:lnSpc>
                <a:spcPct val="100000"/>
              </a:lnSpc>
              <a:spcBef>
                <a:spcPts val="105"/>
              </a:spcBef>
            </a:pP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2800" b="1" i="1" strike="noStrike" spc="-55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української</a:t>
            </a:r>
            <a:r>
              <a:rPr lang="uk-UA" sz="2800" b="1" i="1" strike="noStrike" spc="-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мови</a:t>
            </a:r>
            <a:r>
              <a:rPr lang="uk-UA" sz="2800" b="1" i="1" strike="noStrike" spc="-2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та</a:t>
            </a:r>
            <a:r>
              <a:rPr lang="uk-UA" sz="2800" b="1" i="1" strike="noStrike" spc="-7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літератури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00B371AB-2B78-4C34-AAFC-F031012BCB5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110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3" y="1214026"/>
            <a:ext cx="7256351" cy="5130467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-784008" y="181102"/>
            <a:ext cx="5809459" cy="535577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6"/>
              </a:spcBef>
              <a:tabLst>
                <a:tab pos="2075040" algn="l"/>
              </a:tabLst>
            </a:pPr>
            <a:r>
              <a:rPr lang="uk-UA" sz="3200" b="1" i="1" strike="noStrike" spc="-12" dirty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	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біології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B5411D57-4B86-4199-9695-9DA024A40BE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111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5" y="897781"/>
            <a:ext cx="7193800" cy="5086242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64" name="PlaceHolder 1"/>
          <p:cNvSpPr>
            <a:spLocks noGrp="1"/>
          </p:cNvSpPr>
          <p:nvPr>
            <p:ph type="title" idx="4294967295"/>
          </p:nvPr>
        </p:nvSpPr>
        <p:spPr>
          <a:xfrm>
            <a:off x="102452" y="390043"/>
            <a:ext cx="7375709" cy="57179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  <a:tabLst>
                <a:tab pos="2075040" algn="l"/>
              </a:tabLst>
            </a:pPr>
            <a:r>
              <a:rPr lang="uk-UA" sz="3200" b="1" i="1" spc="-12" dirty="0">
                <a:solidFill>
                  <a:srgbClr val="002BC0"/>
                </a:solidFill>
                <a:latin typeface="Verdana"/>
                <a:ea typeface="DejaVu Sans"/>
              </a:rPr>
              <a:t>      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pc="-1" dirty="0">
                <a:solidFill>
                  <a:srgbClr val="00B050"/>
                </a:solidFill>
                <a:latin typeface="Verdana"/>
                <a:ea typeface="DejaVu Sans"/>
              </a:rPr>
              <a:t> математики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B5411D57-4B86-4199-9695-9DA024A40BE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112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" y="1125733"/>
            <a:ext cx="7309047" cy="51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68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71" name="PlaceHolder 1"/>
          <p:cNvSpPr>
            <a:spLocks noGrp="1"/>
          </p:cNvSpPr>
          <p:nvPr>
            <p:ph type="title"/>
          </p:nvPr>
        </p:nvSpPr>
        <p:spPr>
          <a:xfrm>
            <a:off x="27945" y="-244341"/>
            <a:ext cx="9073440" cy="1609200"/>
          </a:xfrm>
          <a:prstGeom prst="rect">
            <a:avLst/>
          </a:prstGeom>
          <a:noFill/>
          <a:ln w="0">
            <a:noFill/>
          </a:ln>
        </p:spPr>
        <p:txBody>
          <a:bodyPr lIns="0" tIns="464760" rIns="0" bIns="0" anchor="t">
            <a:noAutofit/>
          </a:bodyPr>
          <a:lstStyle/>
          <a:p>
            <a:pPr marL="363240">
              <a:lnSpc>
                <a:spcPct val="100000"/>
              </a:lnSpc>
              <a:spcBef>
                <a:spcPts val="91"/>
              </a:spcBef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 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77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початкової</a:t>
            </a:r>
            <a:r>
              <a:rPr lang="uk-UA" sz="3200" b="1" i="1" strike="noStrike" spc="-14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школи (310)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2E89A7AB-BCA4-47F9-B3A4-9B6AB7A915F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113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6" y="1120518"/>
            <a:ext cx="7315200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71" name="PlaceHolder 1"/>
          <p:cNvSpPr>
            <a:spLocks noGrp="1"/>
          </p:cNvSpPr>
          <p:nvPr>
            <p:ph type="title" idx="4294967295"/>
          </p:nvPr>
        </p:nvSpPr>
        <p:spPr>
          <a:xfrm>
            <a:off x="70560" y="-324619"/>
            <a:ext cx="9073440" cy="1609200"/>
          </a:xfrm>
          <a:prstGeom prst="rect">
            <a:avLst/>
          </a:prstGeom>
          <a:noFill/>
          <a:ln w="0">
            <a:noFill/>
          </a:ln>
        </p:spPr>
        <p:txBody>
          <a:bodyPr lIns="0" tIns="464760" rIns="0" bIns="0" anchor="t">
            <a:noAutofit/>
          </a:bodyPr>
          <a:lstStyle/>
          <a:p>
            <a:pPr marL="363240">
              <a:lnSpc>
                <a:spcPct val="100000"/>
              </a:lnSpc>
              <a:spcBef>
                <a:spcPts val="91"/>
              </a:spcBef>
            </a:pPr>
            <a:r>
              <a:rPr lang="uk-UA" sz="3200" b="1" i="1" strike="noStrike" spc="-1" dirty="0">
                <a:solidFill>
                  <a:srgbClr val="002BC0"/>
                </a:solidFill>
                <a:latin typeface="Verdana"/>
                <a:ea typeface="DejaVu Sans"/>
              </a:rPr>
              <a:t> 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Кабінет</a:t>
            </a:r>
            <a:r>
              <a:rPr lang="uk-UA" sz="3200" b="1" i="1" strike="noStrike" spc="-177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початкової</a:t>
            </a:r>
            <a:r>
              <a:rPr lang="uk-UA" sz="3200" b="1" i="1" strike="noStrike" spc="-14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школи (209)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2E89A7AB-BCA4-47F9-B3A4-9B6AB7A915F5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114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1" y="956826"/>
            <a:ext cx="6993109" cy="49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89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95" name="PlaceHolder 1"/>
          <p:cNvSpPr>
            <a:spLocks noGrp="1"/>
          </p:cNvSpPr>
          <p:nvPr>
            <p:ph type="title" idx="4294967295"/>
          </p:nvPr>
        </p:nvSpPr>
        <p:spPr>
          <a:xfrm>
            <a:off x="34920" y="108000"/>
            <a:ext cx="9073440" cy="933149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46296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>
                <a:solidFill>
                  <a:srgbClr val="00B050"/>
                </a:solidFill>
                <a:latin typeface="Verdana"/>
              </a:rPr>
              <a:t>Методичний кабінет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81ED0001-F786-4147-ADE6-090950B3ED61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115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1" y="1149149"/>
            <a:ext cx="7439647" cy="52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81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95" name="PlaceHolder 1"/>
          <p:cNvSpPr>
            <a:spLocks noGrp="1"/>
          </p:cNvSpPr>
          <p:nvPr>
            <p:ph type="title" idx="4294967295"/>
          </p:nvPr>
        </p:nvSpPr>
        <p:spPr>
          <a:xfrm>
            <a:off x="34920" y="108000"/>
            <a:ext cx="9073440" cy="933149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46296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 smtClean="0">
                <a:solidFill>
                  <a:srgbClr val="00B050"/>
                </a:solidFill>
                <a:latin typeface="Verdana"/>
              </a:rPr>
              <a:t>Кабінет української мови (409)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81ED0001-F786-4147-ADE6-090950B3ED61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116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1041149"/>
            <a:ext cx="7325032" cy="51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96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175826"/>
              </p:ext>
            </p:extLst>
          </p:nvPr>
        </p:nvGraphicFramePr>
        <p:xfrm>
          <a:off x="613397" y="543587"/>
          <a:ext cx="7449054" cy="571043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934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68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43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692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952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Фонд школи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 зимовий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весняний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1-А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5280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11500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8039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2.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1-Б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2400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4488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3425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3.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1-В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4.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1-Г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6647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5.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2-А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7150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6.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2-Б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7.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2-В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5850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8.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3-А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7290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7543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8201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9.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3-Б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10169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10.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3-В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6480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6080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11.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3-Г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189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12.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4-А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13.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4-Б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6000</a:t>
                      </a:r>
                      <a:endParaRPr lang="uk-UA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14.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4-В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6620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7" name="PlaceHolder 1"/>
          <p:cNvSpPr>
            <a:spLocks noGrp="1"/>
          </p:cNvSpPr>
          <p:nvPr>
            <p:ph type="title" idx="4294967295"/>
          </p:nvPr>
        </p:nvSpPr>
        <p:spPr>
          <a:xfrm>
            <a:off x="613397" y="0"/>
            <a:ext cx="7913888" cy="5494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uk-UA" sz="2400" b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Отримані кошти</a:t>
            </a:r>
            <a:endParaRPr lang="uk-UA" sz="24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196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792102"/>
              </p:ext>
            </p:extLst>
          </p:nvPr>
        </p:nvGraphicFramePr>
        <p:xfrm>
          <a:off x="924491" y="191135"/>
          <a:ext cx="7280347" cy="64354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706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57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31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129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377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uk-UA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Фонд школи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 зимовий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весняний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3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5-А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7830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4813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5135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10350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9011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5-Г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3320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5040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9174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4022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8320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6350</a:t>
                      </a:r>
                      <a:endParaRPr lang="uk-UA" sz="14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6-Г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5077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7070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9170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8100</a:t>
                      </a:r>
                      <a:endParaRPr lang="uk-UA" sz="14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9001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6547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5340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7-Г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7920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8255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5370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6466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8-Г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5730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33842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graphicFrame>
        <p:nvGraphicFramePr>
          <p:cNvPr id="6" name="Таблиця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469722"/>
              </p:ext>
            </p:extLst>
          </p:nvPr>
        </p:nvGraphicFramePr>
        <p:xfrm>
          <a:off x="845832" y="363831"/>
          <a:ext cx="7437665" cy="489527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39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39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91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834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13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Фонд школи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 зимовий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Ярмарок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весняний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Міський ярмарок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9-Г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6960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Лікування учениці</a:t>
                      </a:r>
                      <a:endParaRPr lang="uk-UA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13926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14834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6480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10-В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5670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11-А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39.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11-Б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2900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2450</a:t>
                      </a: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uk-UA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Інші благодійники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РАЗОМ</a:t>
                      </a:r>
                      <a:endParaRPr lang="uk-UA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110 000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327 180</a:t>
                      </a:r>
                      <a:endParaRPr lang="uk-UA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242 120</a:t>
                      </a:r>
                      <a:endParaRPr lang="uk-UA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253</a:t>
                      </a:r>
                      <a:r>
                        <a:rPr lang="uk-UA" sz="1800" b="1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603</a:t>
                      </a:r>
                      <a:endParaRPr lang="uk-UA" sz="18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7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297900" y="487800"/>
            <a:ext cx="7959600" cy="680097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Участь</a:t>
            </a:r>
            <a:r>
              <a:rPr lang="uk-UA" sz="2800" b="1" i="1" strike="noStrike" spc="-6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>
                <a:solidFill>
                  <a:srgbClr val="00B050"/>
                </a:solidFill>
                <a:latin typeface="Verdana"/>
                <a:ea typeface="DejaVu Sans"/>
              </a:rPr>
              <a:t>у Всеукраїнських </a:t>
            </a:r>
            <a:r>
              <a:rPr lang="uk-UA" sz="2800" b="1" i="1" strike="noStrike" spc="-7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проєктах: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540000" y="1351508"/>
            <a:ext cx="799039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STEM-тиждень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Антощук І.І., Любчак І.О., Котій А.Б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Інженерний Тиждень </a:t>
            </a:r>
            <a:r>
              <a:rPr lang="uk-UA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Камінська М.Т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«IT Future Fest 2025» </a:t>
            </a:r>
            <a:r>
              <a:rPr lang="uk-UA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Любчак І.О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світній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проєкт ВР України по впровадженню громадянської парламентської просвіти в системі освіти України «Наш парламент» </a:t>
            </a:r>
            <a:endParaRPr lang="uk-UA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uk-UA" sz="20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учителі Моравська Н.І., Пікулицька Х.І</a:t>
            </a:r>
            <a:r>
              <a:rPr lang="uk-UA" sz="20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росвітницький проєкт від Офісу доброчесності НАЗК «Прозора школа»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(класні керівники </a:t>
            </a:r>
            <a:r>
              <a:rPr lang="uk-UA" sz="20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3,5-х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класів)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рік у кожній школі» </a:t>
            </a:r>
            <a:r>
              <a:rPr lang="uk-UA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Турянська Г.Я</a:t>
            </a:r>
            <a:r>
              <a:rPr lang="uk-UA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uk-UA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4587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915" name="PlaceHolder 1"/>
          <p:cNvSpPr>
            <a:spLocks noGrp="1"/>
          </p:cNvSpPr>
          <p:nvPr>
            <p:ph type="title" idx="4294967295"/>
          </p:nvPr>
        </p:nvSpPr>
        <p:spPr>
          <a:xfrm>
            <a:off x="209284" y="262745"/>
            <a:ext cx="8381036" cy="56420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uk-UA" sz="36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Отримані кошти</a:t>
            </a:r>
            <a:endParaRPr lang="uk-UA" sz="36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subTitle" idx="4294967295"/>
          </p:nvPr>
        </p:nvSpPr>
        <p:spPr>
          <a:xfrm>
            <a:off x="209284" y="957494"/>
            <a:ext cx="8228520" cy="219196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>
              <a:spcBef>
                <a:spcPts val="1001"/>
              </a:spcBef>
              <a:buClr>
                <a:srgbClr val="000000"/>
              </a:buClr>
              <a:buNone/>
            </a:pPr>
            <a:endParaRPr lang="uk-UA" sz="2400" spc="-1" dirty="0" smtClean="0">
              <a:solidFill>
                <a:srgbClr val="000000"/>
              </a:solidFill>
              <a:latin typeface="Arial"/>
              <a:ea typeface="DejaVu Sans"/>
            </a:endParaRPr>
          </a:p>
          <a:p>
            <a:pPr marL="0" indent="0">
              <a:spcBef>
                <a:spcPts val="1001"/>
              </a:spcBef>
              <a:buClr>
                <a:srgbClr val="000000"/>
              </a:buClr>
              <a:buNone/>
            </a:pPr>
            <a:r>
              <a:rPr lang="uk-UA" sz="24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uk-UA" sz="2400" spc="-1" dirty="0" smtClean="0">
                <a:solidFill>
                  <a:srgbClr val="000000"/>
                </a:solidFill>
                <a:latin typeface="Arial"/>
                <a:ea typeface="DejaVu Sans"/>
              </a:rPr>
              <a:t>Благодійний фонд </a:t>
            </a:r>
            <a:r>
              <a:rPr lang="uk-UA" sz="2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uk-UA" sz="2400" b="1" strike="noStrike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327 180</a:t>
            </a:r>
          </a:p>
          <a:p>
            <a:pPr marL="0" indent="0">
              <a:spcBef>
                <a:spcPts val="1001"/>
              </a:spcBef>
              <a:buClr>
                <a:srgbClr val="000000"/>
              </a:buClr>
              <a:buNone/>
            </a:pPr>
            <a:r>
              <a:rPr lang="uk-UA" sz="2800" b="0" strike="noStrike" spc="-1" dirty="0" smtClean="0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lang="uk-UA" sz="2800" b="0" strike="noStrike" spc="-1" dirty="0">
              <a:solidFill>
                <a:srgbClr val="0000FF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800" b="0" strike="noStrike" spc="-1" dirty="0" smtClean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800" b="0" strike="noStrike" spc="-1" dirty="0">
              <a:latin typeface="Arial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446606"/>
            <a:ext cx="8052697" cy="8118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Витрати коштів благодійного фонду школи</a:t>
            </a:r>
            <a:r>
              <a:rPr lang="uk-UA" sz="3600" dirty="0" smtClean="0">
                <a:solidFill>
                  <a:srgbClr val="00B050"/>
                </a:solidFill>
              </a:rPr>
              <a:t/>
            </a:r>
            <a:br>
              <a:rPr lang="uk-UA" sz="3600" dirty="0" smtClean="0">
                <a:solidFill>
                  <a:srgbClr val="00B050"/>
                </a:solidFill>
              </a:rPr>
            </a:br>
            <a:endParaRPr lang="uk-UA" sz="36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laceHolder 1"/>
          <p:cNvSpPr txBox="1">
            <a:spLocks/>
          </p:cNvSpPr>
          <p:nvPr/>
        </p:nvSpPr>
        <p:spPr>
          <a:xfrm>
            <a:off x="209284" y="4695537"/>
            <a:ext cx="8381036" cy="56420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i="1" spc="-1" dirty="0" smtClean="0">
                <a:solidFill>
                  <a:srgbClr val="00B050"/>
                </a:solidFill>
                <a:latin typeface="Verdana"/>
              </a:rPr>
              <a:t>Залишок: </a:t>
            </a:r>
            <a:r>
              <a:rPr lang="uk-UA" sz="2400" b="1" spc="-1" dirty="0" smtClean="0">
                <a:latin typeface="Verdana"/>
              </a:rPr>
              <a:t>126 429 </a:t>
            </a:r>
            <a:endParaRPr lang="uk-UA" sz="2400" b="1" spc="-1" dirty="0">
              <a:latin typeface="Arial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30891"/>
              </p:ext>
            </p:extLst>
          </p:nvPr>
        </p:nvGraphicFramePr>
        <p:xfrm>
          <a:off x="297775" y="2087741"/>
          <a:ext cx="7964207" cy="22199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7810"/>
                <a:gridCol w="5441444"/>
                <a:gridCol w="1984953"/>
              </a:tblGrid>
              <a:tr h="340827">
                <a:tc>
                  <a:txBody>
                    <a:bodyPr/>
                    <a:lstStyle/>
                    <a:p>
                      <a:r>
                        <a:rPr lang="uk-UA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 </a:t>
                      </a:r>
                      <a:endParaRPr lang="uk-UA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Тенісні столи, ракетки, м'ячики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21 305</a:t>
                      </a:r>
                      <a:endParaRPr lang="uk-UA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Жалюзі (актовий зал)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</a:t>
                      </a:r>
                      <a:r>
                        <a:rPr lang="uk-UA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701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Медичні препарати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6 180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стелі спортзалу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97 750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Металопластикові</a:t>
                      </a:r>
                      <a:r>
                        <a:rPr lang="uk-UA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двері (туалет в басейні)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9 815</a:t>
                      </a:r>
                      <a:endParaRPr lang="uk-UA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Разом:</a:t>
                      </a:r>
                      <a:endParaRPr lang="uk-UA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200 751</a:t>
                      </a:r>
                      <a:endParaRPr lang="uk-UA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6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" y="2972"/>
            <a:ext cx="9129331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9284" y="1484672"/>
            <a:ext cx="7964184" cy="1376516"/>
          </a:xfrm>
        </p:spPr>
        <p:txBody>
          <a:bodyPr/>
          <a:lstStyle/>
          <a:p>
            <a:r>
              <a:rPr lang="uk-UA" sz="2400" spc="-1" dirty="0" smtClean="0">
                <a:solidFill>
                  <a:srgbClr val="000000"/>
                </a:solidFill>
              </a:rPr>
              <a:t> Ярмарок зимовий – </a:t>
            </a:r>
            <a: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242 120</a:t>
            </a:r>
            <a:r>
              <a:rPr lang="uk-UA" sz="2400" b="1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Витрати </a:t>
            </a:r>
            <a:r>
              <a:rPr lang="uk-UA" sz="2400" b="1" i="1" u="sng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коштів зимового </a:t>
            </a:r>
            <a: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ярмарку: </a:t>
            </a:r>
            <a:b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14 окрема механізована бригада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імені князя Романа Великого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laceHolder 1"/>
          <p:cNvSpPr txBox="1">
            <a:spLocks/>
          </p:cNvSpPr>
          <p:nvPr/>
        </p:nvSpPr>
        <p:spPr>
          <a:xfrm>
            <a:off x="209284" y="262745"/>
            <a:ext cx="8172610" cy="56420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Отримані кошти</a:t>
            </a:r>
            <a:endParaRPr lang="uk-UA" sz="3200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4" y="2567598"/>
            <a:ext cx="2181286" cy="4277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96" y="2589207"/>
            <a:ext cx="2292514" cy="42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69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79" y="665428"/>
            <a:ext cx="7987523" cy="623640"/>
          </a:xfrm>
        </p:spPr>
        <p:txBody>
          <a:bodyPr/>
          <a:lstStyle/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Б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лагодійний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ярмарок на підтримку 14 окремої механізованої бригади імені князя Романа Великого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47035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31" y="1289068"/>
            <a:ext cx="7580671" cy="53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232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9284" y="2052124"/>
            <a:ext cx="7964184" cy="1376516"/>
          </a:xfrm>
        </p:spPr>
        <p:txBody>
          <a:bodyPr/>
          <a:lstStyle/>
          <a:p>
            <a:r>
              <a:rPr lang="uk-UA" sz="2400" spc="-1" dirty="0" smtClean="0">
                <a:solidFill>
                  <a:srgbClr val="000000"/>
                </a:solidFill>
              </a:rPr>
              <a:t> </a:t>
            </a:r>
            <a:br>
              <a:rPr lang="uk-UA" sz="2400" spc="-1" dirty="0" smtClean="0">
                <a:solidFill>
                  <a:srgbClr val="000000"/>
                </a:solidFill>
              </a:rPr>
            </a:br>
            <a:r>
              <a:rPr lang="uk-UA" sz="2400" spc="-1" dirty="0" smtClean="0">
                <a:solidFill>
                  <a:srgbClr val="000000"/>
                </a:solidFill>
              </a:rPr>
              <a:t>Ярмарок весняний – </a:t>
            </a:r>
            <a: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253 603</a:t>
            </a:r>
            <a:r>
              <a:rPr lang="uk-UA" sz="2400" b="1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spc="-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Витрати </a:t>
            </a:r>
            <a:r>
              <a:rPr lang="uk-UA" sz="2400" b="1" i="1" u="sng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коштів </a:t>
            </a:r>
            <a: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весняного ярмарку: </a:t>
            </a:r>
            <a:br>
              <a:rPr lang="uk-UA" sz="2400" b="1" i="1" u="sng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41 окрема механізована бригада – </a:t>
            </a:r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140 000</a:t>
            </a:r>
            <a: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i="1" u="sng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Благодійний фонд - </a:t>
            </a:r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100 000</a:t>
            </a:r>
            <a:b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Міський благодійний ярмарок – </a:t>
            </a:r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13 603</a:t>
            </a:r>
            <a:b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/>
              <a:t/>
            </a:r>
            <a:br>
              <a:rPr lang="uk-UA" sz="1600" dirty="0"/>
            </a:br>
            <a:r>
              <a:rPr lang="uk-UA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3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laceHolder 1"/>
          <p:cNvSpPr txBox="1">
            <a:spLocks/>
          </p:cNvSpPr>
          <p:nvPr/>
        </p:nvSpPr>
        <p:spPr>
          <a:xfrm>
            <a:off x="209284" y="262745"/>
            <a:ext cx="8381036" cy="56420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Отримані кошти</a:t>
            </a:r>
            <a:endParaRPr lang="uk-UA" sz="3200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2" y="3451461"/>
            <a:ext cx="4218980" cy="3084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84" y="3289998"/>
            <a:ext cx="1556078" cy="3407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44" y="3289998"/>
            <a:ext cx="1790219" cy="33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12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22" y="-133806"/>
            <a:ext cx="8229240" cy="1144800"/>
          </a:xfrm>
        </p:spPr>
        <p:txBody>
          <a:bodyPr/>
          <a:lstStyle/>
          <a:p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Бюджетні кошти 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501798"/>
              </p:ext>
            </p:extLst>
          </p:nvPr>
        </p:nvGraphicFramePr>
        <p:xfrm>
          <a:off x="205072" y="761584"/>
          <a:ext cx="8437483" cy="4983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7188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94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Будівельні матеріали 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143129,19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Канцтовари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папір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А4,картки бух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обліку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7043,50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дистрибутив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забезпечення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MozaBook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на 3 роки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42375,00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Сантехнічні комплектуючі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22120,23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Меморіальні дошки 7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41580,00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Проведення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вимірів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опору контуру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заземл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пристроїв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та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ізоляції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електропроводки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10836,00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Вертикальні жалюзі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11520,00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Електротовари (Світильники та комплектуючі)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94885,19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Ігри (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Корнхол,Еластік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дуо,Рошфор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11034,00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Пот ремонт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вікон-заміна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конструкцій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енергозберігаючими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склопакетами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199806,78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Навчальне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обладнання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кабінету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фізики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та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хімії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Послуги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видалення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аварійних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дерев та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обрізування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крон дерев на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території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школи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49801,05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Засоби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чищення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миючі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),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пакети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сміття,інвентар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30275,00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Санітарно-гігієнічні товари (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туал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папір+рушнички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28855,00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Контейнери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ТПВ 4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+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сітчастий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контейнер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9950,00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Вогнегасники 10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Тримач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туалетного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паперу+кришки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унітазу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21550,00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Заправка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картриджів,ремонт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офісної техніки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16401,10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Інформаційно-консультативні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послуги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супр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ПЗ 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M.E.DOC+сертифікат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2519,00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Технічне обслуговування сертифікованих вогнегасників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2418,70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Електромеханічні ручні інструменти (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шліфмашина,шуруповерт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3100,00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Набір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3- д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друку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із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комплектуючими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+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філаменти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107899,97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Бактеріологічний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аналіз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води в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басейні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2618,00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Сантехніка і комплектуючі (для ремонту системи опалення)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47012,56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2356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22" y="-133806"/>
            <a:ext cx="8229240" cy="1144800"/>
          </a:xfrm>
        </p:spPr>
        <p:txBody>
          <a:bodyPr/>
          <a:lstStyle/>
          <a:p>
            <a:r>
              <a:rPr lang="uk-UA" sz="3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Бюджетні кошти </a:t>
            </a: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535092"/>
              </p:ext>
            </p:extLst>
          </p:nvPr>
        </p:nvGraphicFramePr>
        <p:xfrm>
          <a:off x="205072" y="761584"/>
          <a:ext cx="8634128" cy="50608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{0505E3EF-67EA-436B-97B2-0124C06EBD24}</a:tableStyleId>
              </a:tblPr>
              <a:tblGrid>
                <a:gridCol w="69224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16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Бензин А-95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11957,70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Дезінфекційні та антисептичні засоби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31319,30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Інтерактивна панель 2 комплекти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324600,00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Шаховий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годинник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5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дошка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шахова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9750,00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Мультимедійне та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компютерне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обладнання для 7-х класів НУШ (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проектор,Набір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EDPro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Amperia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Personal  2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шт,інтерактивна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дошка,БФП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+картриджі, ноутбуки 3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))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368057,00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Спортивний інвентар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Засоби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навчання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7-х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класів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НУШ (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хімія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6240,00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Послуги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поточного ремонту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вхідної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зони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приміщення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із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оснащенням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підйомної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платформи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249932,00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Поточний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ремонт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вікон-заміна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віконних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конструкцій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енергозберігаючими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склопакетами,без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улаштування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відкосів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198899,90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Тумба з умивальником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Послуги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пот ремонту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ввідних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електрощитів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71999,98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Послуги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надання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пакетів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оновлень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та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адміністрування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комплексу КУРС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3350,00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Тенісні 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столи 3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Обслуговування в банку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1350,00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Дошка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3000*1000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комбінована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під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крейду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та маркер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7000,00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Знамено+підставка</a:t>
                      </a:r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 </a:t>
                      </a:r>
                      <a:r>
                        <a:rPr lang="uk-UA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19116,00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Вікна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для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забезпечення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заходів</a:t>
                      </a:r>
                      <a:r>
                        <a:rPr lang="ru-RU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 </a:t>
                      </a:r>
                      <a:r>
                        <a:rPr lang="ru-RU" sz="12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енергозбереження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99870,00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Бензин А-95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11957,70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Дезінфекційні та антисептичні засоби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31319,30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84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2 393 672,15</a:t>
                      </a:r>
                      <a:endParaRPr lang="uk-UA" sz="16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5994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-117986"/>
            <a:ext cx="9129331" cy="6858000"/>
          </a:xfrm>
          <a:prstGeom prst="rect">
            <a:avLst/>
          </a:prstGeom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301781" y="446701"/>
            <a:ext cx="7793525" cy="66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Плануємо зробити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097393"/>
              </p:ext>
            </p:extLst>
          </p:nvPr>
        </p:nvGraphicFramePr>
        <p:xfrm>
          <a:off x="484771" y="1553081"/>
          <a:ext cx="8002471" cy="2286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375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64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Спортивний зал (заміна опалення)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Завершення</a:t>
                      </a:r>
                      <a:r>
                        <a:rPr lang="uk-UA" sz="2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ремонту туалетів в басейні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558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Заміна 13 вікон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469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підсобних приміщень харчоблоку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469">
                <a:tc>
                  <a:txBody>
                    <a:bodyPr/>
                    <a:lstStyle/>
                    <a:p>
                      <a:pPr algn="ctr"/>
                      <a:r>
                        <a:rPr lang="uk-UA" sz="24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4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Оновити кабінет інформатики (312).</a:t>
                      </a:r>
                      <a:endParaRPr lang="uk-UA" sz="24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8453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301781" y="446701"/>
            <a:ext cx="7793525" cy="66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Плануємо зробити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3" y="938426"/>
            <a:ext cx="7538323" cy="53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7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301781" y="446701"/>
            <a:ext cx="7793525" cy="66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Плануємо зробити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5" y="1028969"/>
            <a:ext cx="7924800" cy="56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70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325" name="object 32"/>
          <p:cNvSpPr/>
          <p:nvPr/>
        </p:nvSpPr>
        <p:spPr>
          <a:xfrm>
            <a:off x="2202426" y="5213053"/>
            <a:ext cx="5456806" cy="5681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40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3600" b="1" i="1" spc="-1" dirty="0">
                <a:solidFill>
                  <a:srgbClr val="00B050"/>
                </a:solidFill>
                <a:latin typeface="Verdana"/>
              </a:rPr>
              <a:t>Дякую за увагу!</a:t>
            </a:r>
            <a:endParaRPr lang="uk-UA" sz="3600" b="0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7" name="Рисунок 441"/>
          <p:cNvPicPr/>
          <p:nvPr/>
        </p:nvPicPr>
        <p:blipFill>
          <a:blip r:embed="rId3"/>
          <a:stretch/>
        </p:blipFill>
        <p:spPr>
          <a:xfrm>
            <a:off x="1054946" y="598455"/>
            <a:ext cx="6535460" cy="43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9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92203" y="261435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проєкт ВР України по впровадженню громадянської парламентської просвіти в системі освіти України «Наш парламент» </a:t>
            </a:r>
            <a:b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Пікулицька Х.І.)</a:t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7" y="1228050"/>
            <a:ext cx="7641334" cy="517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136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росвітницький проєкт від Офісу доброчесності НАЗК «Прозора школа» </a:t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(класні керівники </a:t>
            </a:r>
            <a:r>
              <a:rPr lang="uk-UA" sz="1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3,5-х </a:t>
            </a: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класів)</a:t>
            </a:r>
            <a:b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6" y="888879"/>
            <a:ext cx="7767484" cy="54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STEM-тиждень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Антощук І.І., Любчак І.О., Котій А.Б</a:t>
            </a: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Бешлей З.М.)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6" y="884903"/>
            <a:ext cx="7411860" cy="54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0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Інженерний Тиждень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Камінська М.Т)</a:t>
            </a:r>
            <a:b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9" y="996287"/>
            <a:ext cx="7283216" cy="51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«IT Future Fest 2025»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Любчак І.О</a:t>
            </a: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Сабан М.Я.)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7" y="995636"/>
            <a:ext cx="7657718" cy="54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92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«Новий рік у кожній школі»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Турянська Г.Я.) 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90" y="973605"/>
            <a:ext cx="7787148" cy="55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0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" y="0"/>
            <a:ext cx="9129331" cy="6858000"/>
          </a:xfrm>
          <a:prstGeom prst="rect">
            <a:avLst/>
          </a:prstGeom>
        </p:spPr>
      </p:pic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66100" y="394122"/>
            <a:ext cx="7959600" cy="58176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Участь</a:t>
            </a:r>
            <a:r>
              <a:rPr lang="uk-UA" sz="2800" b="1" i="1" strike="noStrike" spc="-6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>
                <a:solidFill>
                  <a:srgbClr val="00B050"/>
                </a:solidFill>
                <a:latin typeface="Verdana"/>
                <a:ea typeface="DejaVu Sans"/>
              </a:rPr>
              <a:t>у міських </a:t>
            </a:r>
            <a:r>
              <a:rPr lang="uk-UA" sz="28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проєктах: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333900" y="515259"/>
            <a:ext cx="819180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uk-UA" sz="800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Мініфестиваль Клубу молодого винахідника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Камінська М.Т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«Освіта в кадрі» 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Терен Т.В., Жовнер В.Р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Мавдрик Д.Б.)</a:t>
            </a:r>
            <a:endParaRPr lang="uk-UA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світній проєкт з фінансової грамотності «Сміливість бути» від Кредобанку </a:t>
            </a:r>
            <a:r>
              <a:rPr lang="uk-UA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</a:t>
            </a:r>
            <a:r>
              <a:rPr lang="uk-UA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LEADER: будуємо майбутнє разом: в межах інноваційного простору SMART SPAC, реалізовує НУ «Львівська політехніка», громадська організація «MAIBUTNIE IN.UA» 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Мукан М.В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«Канікули – час для плавання» 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Куян Н.Р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Шкільні спортивні ліги 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Гнівушевська М.Я., Онишкевич О.М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«Відомі меценати Львівщини», Віртуальна екскурсія «Володимир Дідушицький - меценат, зоолог, етнограф, археолог, засновник Природознавчого музею у Львові, політичний діяч Галичини» </a:t>
            </a:r>
            <a:r>
              <a:rPr lang="uk-UA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Козловська Н.Д., Вілюра С.Й</a:t>
            </a:r>
            <a:r>
              <a:rPr lang="uk-UA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just">
              <a:spcAft>
                <a:spcPts val="1200"/>
              </a:spcAft>
              <a:buClr>
                <a:schemeClr val="tx1"/>
              </a:buClr>
            </a:pPr>
            <a:endParaRPr lang="uk-UA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8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341" name="object 18"/>
          <p:cNvSpPr/>
          <p:nvPr/>
        </p:nvSpPr>
        <p:spPr>
          <a:xfrm>
            <a:off x="295994" y="1235565"/>
            <a:ext cx="8295248" cy="53086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3320" rIns="0" bIns="0" anchor="t">
            <a:spAutoFit/>
          </a:bodyPr>
          <a:lstStyle/>
          <a:p>
            <a:pPr marL="12600">
              <a:lnSpc>
                <a:spcPts val="2580"/>
              </a:lnSpc>
              <a:spcBef>
                <a:spcPts val="105"/>
              </a:spcBef>
              <a:tabLst>
                <a:tab pos="454608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початок</a:t>
            </a:r>
            <a:r>
              <a:rPr lang="uk-UA" sz="2200" b="0" strike="noStrike" spc="-6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навчального</a:t>
            </a:r>
            <a:r>
              <a:rPr lang="uk-UA" sz="2200" b="0" strike="noStrike" spc="-7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року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	-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Verdana"/>
                <a:ea typeface="DejaVu Sans"/>
              </a:rPr>
              <a:t>1130</a:t>
            </a:r>
            <a:r>
              <a:rPr lang="uk-UA" sz="2200" b="1" strike="noStrike" spc="-35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12600">
              <a:lnSpc>
                <a:spcPts val="2580"/>
              </a:lnSpc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кінець</a:t>
            </a:r>
            <a:r>
              <a:rPr lang="uk-UA" sz="2200" b="0" strike="noStrike" spc="-4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навчального</a:t>
            </a:r>
            <a:r>
              <a:rPr lang="uk-UA" sz="2200" b="0" strike="noStrike" spc="-9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року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     -</a:t>
            </a:r>
            <a:r>
              <a:rPr lang="uk-UA" sz="2200" b="0" strike="noStrike" spc="-5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" dirty="0" smtClean="0">
                <a:solidFill>
                  <a:srgbClr val="000000"/>
                </a:solidFill>
                <a:latin typeface="Verdana"/>
                <a:ea typeface="DejaVu Sans"/>
              </a:rPr>
              <a:t>1123</a:t>
            </a:r>
            <a:r>
              <a:rPr lang="uk-UA" sz="2200" b="1" strike="noStrike" spc="-21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 smtClean="0">
                <a:solidFill>
                  <a:srgbClr val="000000"/>
                </a:solidFill>
                <a:latin typeface="Verdana"/>
                <a:ea typeface="DejaVu Sans"/>
              </a:rPr>
              <a:t>учні</a:t>
            </a:r>
            <a:endParaRPr lang="uk-UA" sz="2200" b="0" strike="noStrike" spc="-1" dirty="0">
              <a:latin typeface="Arial"/>
            </a:endParaRPr>
          </a:p>
          <a:p>
            <a:pPr marL="12600">
              <a:lnSpc>
                <a:spcPts val="2580"/>
              </a:lnSpc>
              <a:spcBef>
                <a:spcPts val="2381"/>
              </a:spcBef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Випускники</a:t>
            </a:r>
            <a:r>
              <a:rPr lang="uk-UA" sz="2200" b="0" strike="noStrike" spc="-60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школи:</a:t>
            </a:r>
            <a:r>
              <a:rPr lang="uk-UA" sz="2200" b="0" strike="noStrike" spc="-7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11</a:t>
            </a:r>
            <a:r>
              <a:rPr lang="uk-UA" sz="2200" b="0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 -</a:t>
            </a:r>
            <a:r>
              <a:rPr lang="uk-UA" sz="2200" b="0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pc="-1" dirty="0" smtClean="0">
                <a:solidFill>
                  <a:srgbClr val="000000"/>
                </a:solidFill>
                <a:latin typeface="Verdana"/>
                <a:ea typeface="DejaVu Sans"/>
              </a:rPr>
              <a:t>54</a:t>
            </a:r>
            <a:r>
              <a:rPr lang="uk-UA" sz="2200" b="1" strike="noStrike" spc="-35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  <a:endParaRPr lang="uk-UA" sz="2200" b="0" strike="noStrike" spc="-1" dirty="0">
              <a:latin typeface="Arial"/>
            </a:endParaRPr>
          </a:p>
          <a:p>
            <a:pPr marL="3159000">
              <a:lnSpc>
                <a:spcPts val="2580"/>
              </a:lnSpc>
              <a:tabLst>
                <a:tab pos="4606920" algn="l"/>
              </a:tabLst>
            </a:pP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9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клас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-</a:t>
            </a:r>
            <a:r>
              <a:rPr lang="uk-UA" sz="2200" b="0" strike="noStrike" spc="-21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pc="-1" dirty="0" smtClean="0">
                <a:solidFill>
                  <a:srgbClr val="000000"/>
                </a:solidFill>
                <a:latin typeface="Verdana"/>
                <a:ea typeface="DejaVu Sans"/>
              </a:rPr>
              <a:t>123</a:t>
            </a:r>
            <a:r>
              <a:rPr lang="uk-UA" sz="2200" b="1" strike="noStrike" spc="-32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200" b="1" strike="noStrike" spc="-12" dirty="0" smtClean="0">
                <a:solidFill>
                  <a:srgbClr val="000000"/>
                </a:solidFill>
                <a:latin typeface="Verdana"/>
                <a:ea typeface="DejaVu Sans"/>
              </a:rPr>
              <a:t>учні</a:t>
            </a:r>
            <a:endParaRPr lang="uk-UA" sz="2200" b="0" strike="noStrike" spc="-1" dirty="0">
              <a:latin typeface="Arial"/>
            </a:endParaRPr>
          </a:p>
          <a:p>
            <a:pPr marL="12600">
              <a:tabLst>
                <a:tab pos="4606920" algn="l"/>
              </a:tabLst>
            </a:pPr>
            <a:r>
              <a:rPr lang="uk-UA" sz="2000" b="1" i="1" spc="-1" dirty="0" smtClean="0">
                <a:solidFill>
                  <a:srgbClr val="00B050"/>
                </a:solidFill>
                <a:latin typeface="Verdana"/>
                <a:ea typeface="DejaVu Sans"/>
              </a:rPr>
              <a:t>Свідоцтво з відзнакою</a:t>
            </a:r>
            <a:r>
              <a:rPr lang="uk-UA" sz="2000" b="1" i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: </a:t>
            </a:r>
            <a:r>
              <a:rPr lang="uk-UA" sz="2000" b="1" strike="noStrike" spc="-1" dirty="0" smtClean="0">
                <a:latin typeface="Verdana"/>
                <a:ea typeface="DejaVu Sans"/>
              </a:rPr>
              <a:t>11 клас </a:t>
            </a:r>
            <a:r>
              <a:rPr lang="uk-UA" sz="2000" b="1" i="1" strike="noStrike" spc="-1" dirty="0" smtClean="0">
                <a:latin typeface="Verdana"/>
                <a:ea typeface="DejaVu Sans"/>
              </a:rPr>
              <a:t>-</a:t>
            </a:r>
            <a:r>
              <a:rPr lang="uk-UA" sz="2000" b="1" i="1" strike="noStrike" spc="-1" dirty="0" smtClean="0">
                <a:solidFill>
                  <a:srgbClr val="002BC0"/>
                </a:solidFill>
                <a:latin typeface="Verdana"/>
                <a:ea typeface="DejaVu Sans"/>
              </a:rPr>
              <a:t> </a:t>
            </a:r>
            <a:r>
              <a:rPr lang="uk-UA" sz="2000" b="1" spc="-1" dirty="0">
                <a:solidFill>
                  <a:srgbClr val="000000"/>
                </a:solidFill>
                <a:latin typeface="Verdana"/>
                <a:ea typeface="DejaVu Sans"/>
              </a:rPr>
              <a:t>8</a:t>
            </a:r>
            <a:r>
              <a:rPr lang="uk-UA" sz="2000" b="1" strike="noStrike" spc="-1" dirty="0" smtClean="0">
                <a:solidFill>
                  <a:srgbClr val="000000"/>
                </a:solidFill>
                <a:latin typeface="Verdana"/>
                <a:ea typeface="DejaVu Sans"/>
              </a:rPr>
              <a:t> учнів</a:t>
            </a:r>
          </a:p>
          <a:p>
            <a:pPr marL="12600">
              <a:tabLst>
                <a:tab pos="4606920" algn="l"/>
              </a:tabLst>
            </a:pPr>
            <a:r>
              <a:rPr lang="uk-UA" sz="2000" b="1" spc="-1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000" b="1" spc="-1" dirty="0" smtClean="0">
                <a:solidFill>
                  <a:srgbClr val="000000"/>
                </a:solidFill>
                <a:latin typeface="Verdana"/>
              </a:rPr>
              <a:t>                                         9 клас – 11 учнів</a:t>
            </a:r>
            <a:endParaRPr lang="uk-UA" sz="2000" b="0" strike="noStrike" spc="-1" dirty="0">
              <a:latin typeface="Arial"/>
            </a:endParaRPr>
          </a:p>
          <a:p>
            <a:pPr marL="12600">
              <a:tabLst>
                <a:tab pos="1765800" algn="l"/>
              </a:tabLst>
            </a:pPr>
            <a:r>
              <a:rPr lang="uk-UA" sz="2000" b="1" i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Похвальним</a:t>
            </a:r>
            <a:r>
              <a:rPr lang="uk-UA" sz="2000" b="1" i="1" strike="noStrike" spc="-32" dirty="0" smtClean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листом</a:t>
            </a:r>
            <a:r>
              <a:rPr lang="uk-UA" sz="2000" b="1" i="1" strike="noStrike" spc="-1" dirty="0">
                <a:solidFill>
                  <a:srgbClr val="00B050"/>
                </a:solidFill>
                <a:latin typeface="Arial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«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За</a:t>
            </a:r>
            <a:r>
              <a:rPr lang="uk-UA" sz="2000" b="1" i="1" strike="noStrike" spc="-1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високі</a:t>
            </a:r>
            <a:r>
              <a:rPr lang="uk-UA" sz="2000" b="1" i="1" strike="noStrike" spc="-7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досягнення</a:t>
            </a:r>
            <a:r>
              <a:rPr lang="uk-UA" sz="2000" b="1" i="1" strike="noStrike" spc="-26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pc="-1" dirty="0">
                <a:solidFill>
                  <a:srgbClr val="000000"/>
                </a:solidFill>
                <a:latin typeface="Verdana"/>
                <a:ea typeface="DejaVu Sans"/>
              </a:rPr>
              <a:t>в</a:t>
            </a:r>
            <a:r>
              <a:rPr lang="uk-UA" sz="2000" b="1" i="1" strike="noStrike" spc="-1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i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навчанні</a:t>
            </a:r>
            <a:r>
              <a:rPr lang="uk-UA" sz="20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»</a:t>
            </a:r>
            <a:r>
              <a:rPr lang="uk-UA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нагороджено</a:t>
            </a:r>
            <a:r>
              <a:rPr lang="uk-UA" sz="2000" b="0" strike="noStrike" spc="-3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1" spc="-35" dirty="0" smtClean="0">
                <a:solidFill>
                  <a:srgbClr val="000000"/>
                </a:solidFill>
                <a:latin typeface="Verdana"/>
                <a:ea typeface="DejaVu Sans"/>
              </a:rPr>
              <a:t>37</a:t>
            </a:r>
            <a:r>
              <a:rPr lang="uk-UA" sz="2000" b="0" strike="noStrike" spc="-35" dirty="0" smtClean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учнів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endParaRPr lang="uk-UA" sz="20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За підсумками НМТ 3 випускників отримали максимальний бал (200)</a:t>
            </a: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endParaRPr lang="uk-UA" sz="900" b="1" i="1" spc="-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600">
              <a:lnSpc>
                <a:spcPct val="96000"/>
              </a:lnSpc>
              <a:tabLst>
                <a:tab pos="4606920" algn="l"/>
              </a:tabLst>
            </a:pPr>
            <a:r>
              <a:rPr lang="uk-UA" sz="20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Самотий Назарій </a:t>
            </a:r>
            <a:r>
              <a:rPr lang="uk-UA" sz="2000" spc="-1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uk-UA" sz="2000" spc="-1" dirty="0" smtClean="0">
                <a:latin typeface="Verdana" panose="020B0604030504040204" pitchFamily="34" charset="0"/>
                <a:ea typeface="Verdana" panose="020B0604030504040204" pitchFamily="34" charset="0"/>
              </a:rPr>
              <a:t>математика</a:t>
            </a:r>
            <a:endParaRPr lang="uk-UA" sz="20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600">
              <a:lnSpc>
                <a:spcPct val="150000"/>
              </a:lnSpc>
              <a:tabLst>
                <a:tab pos="1765800" algn="l"/>
              </a:tabLst>
            </a:pP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96000"/>
              </a:lnSpc>
              <a:spcBef>
                <a:spcPts val="51"/>
              </a:spcBef>
              <a:tabLst>
                <a:tab pos="4606920" algn="l"/>
              </a:tabLst>
            </a:pPr>
            <a:endParaRPr lang="uk-UA" sz="2400" b="0" strike="noStrike" spc="-1" dirty="0">
              <a:latin typeface="Arial"/>
            </a:endParaRPr>
          </a:p>
          <a:p>
            <a:pPr marL="12600">
              <a:lnSpc>
                <a:spcPct val="96000"/>
              </a:lnSpc>
              <a:spcBef>
                <a:spcPts val="51"/>
              </a:spcBef>
              <a:tabLst>
                <a:tab pos="4606920" algn="l"/>
              </a:tabLst>
            </a:pPr>
            <a:endParaRPr lang="uk-UA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904568" y="409140"/>
            <a:ext cx="6613852" cy="826425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36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Статистика</a:t>
            </a:r>
            <a:r>
              <a:rPr lang="uk-UA" sz="3600" b="1" strike="noStrike" spc="-75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6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2024-</a:t>
            </a:r>
            <a:r>
              <a:rPr lang="uk-UA" sz="3600" b="1" strike="noStrike" spc="-21" dirty="0" smtClean="0">
                <a:solidFill>
                  <a:srgbClr val="00B050"/>
                </a:solidFill>
                <a:latin typeface="Verdana"/>
                <a:ea typeface="DejaVu Sans"/>
              </a:rPr>
              <a:t>2025</a:t>
            </a:r>
            <a:endParaRPr lang="uk-UA" sz="3600" b="0" strike="noStrike" spc="-1" dirty="0">
              <a:solidFill>
                <a:srgbClr val="00B05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Мініфестиваль Клубу молодого винахідника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Камінська М.Т.)</a:t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" y="781200"/>
            <a:ext cx="7836310" cy="55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90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«Освіта в кадрі»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Терен Т.В., Жовнер В.Р., Мавдрик Д.Б.)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3" y="781200"/>
            <a:ext cx="8142854" cy="57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70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світній проєкт з фінансової грамотності </a:t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«Сміливість бути» від Кредобанку </a:t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(учитель Терен Т.В)</a:t>
            </a:r>
            <a:r>
              <a:rPr lang="uk-UA" sz="1600" b="1" i="1" dirty="0">
                <a:solidFill>
                  <a:srgbClr val="00B050"/>
                </a:solidFill>
              </a:rPr>
              <a:t/>
            </a:r>
            <a:br>
              <a:rPr lang="uk-UA" sz="1600" b="1" i="1" dirty="0">
                <a:solidFill>
                  <a:srgbClr val="00B050"/>
                </a:solidFill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2" y="1049824"/>
            <a:ext cx="7895303" cy="55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3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LEADER: будуємо майбутнє разом: в межах інноваційного простору SMART SPAC, реалізовує НУ «Львівська політехніка», громадська організація «MAIBUTNIE IN.UA»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Мукан М.В.)</a:t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4" y="995656"/>
            <a:ext cx="7580671" cy="53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97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«Канікули – час для плавання»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Куян Н.Р.)</a:t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6" y="888130"/>
            <a:ext cx="7459776" cy="52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Шкільні спортивні ліги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Гнівушевська М.Я., Онишкевич О.М.)</a:t>
            </a:r>
            <a:b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" y="911801"/>
            <a:ext cx="7865806" cy="55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7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24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26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54724" y="1979272"/>
            <a:ext cx="8219880" cy="15972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altLang="ru-RU" sz="3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 </a:t>
            </a:r>
            <a:r>
              <a:rPr lang="uk-UA" altLang="ru-RU" sz="3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2024-2025навчальному році </a:t>
            </a:r>
            <a:r>
              <a:rPr lang="uk-UA" altLang="ru-RU" sz="3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команда школи </a:t>
            </a:r>
            <a:r>
              <a:rPr lang="uk-UA" altLang="ru-RU" sz="3600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гідно </a:t>
            </a:r>
            <a:r>
              <a:rPr lang="uk-UA" altLang="ru-RU" sz="36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виступила в ІІ етапі  Всеукраїнських предметних олімпіад.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27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17822" y="406000"/>
            <a:ext cx="869020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alt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Переможці та призери ІІ етапу</a:t>
            </a:r>
          </a:p>
          <a:p>
            <a:pPr algn="ctr">
              <a:lnSpc>
                <a:spcPct val="80000"/>
              </a:lnSpc>
              <a:defRPr/>
            </a:pPr>
            <a:r>
              <a:rPr lang="uk-UA" alt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Всеукраїнських предметних олімпіад</a:t>
            </a:r>
          </a:p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Букартик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Софія,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7-А клас,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з української мови та літератури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Ірина Ткач)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Пташник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Олеся,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9-Б клас,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місце з християнської етики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Леся Малиш)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Гуржельський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8-Б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з географії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Тетяна Терен)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Нагірняк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Уляна,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8-А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з української мови та літератури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Ірина Ткач)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Павлик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Софія,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10-А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з англійської мови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Володимир Кисельников)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Чорний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Андрій,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11-А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з історії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Христина Пікулицька)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Бучко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Костянтин,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8-В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з математики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Ірина Антощук)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Волосянська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Ангеліна,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9-В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з правознавства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Наталія Моравська)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8-Б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з історії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Галина Петренко)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Максим,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8-Б клас,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з фізики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(учитель Мирослава Камінська)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Кузик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Дарина,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9-Б клас,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місце з англійської мови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Наталія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Мартинишин)</a:t>
            </a:r>
          </a:p>
          <a:p>
            <a:pPr marL="171450" indent="-171450">
              <a:lnSpc>
                <a:spcPct val="80000"/>
              </a:lnSpc>
              <a:buFont typeface="Wingdings" panose="05000000000000000000" pitchFamily="2" charset="2"/>
              <a:buChar char="q"/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6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28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57316" y="1134805"/>
            <a:ext cx="82929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uk-UA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Міжнародний конкурс знавців рідної мови ім.Петра Яцика</a:t>
            </a:r>
          </a:p>
          <a:p>
            <a:pPr>
              <a:lnSpc>
                <a:spcPct val="80000"/>
              </a:lnSpc>
            </a:pPr>
            <a:endParaRPr lang="uk-UA" altLang="ru-RU" sz="2400" b="1" dirty="0">
              <a:solidFill>
                <a:srgbClr val="00B05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Гуржельський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Олександр </a:t>
            </a:r>
            <a:r>
              <a:rPr lang="ru-RU" altLang="ru-RU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(8 </a:t>
            </a:r>
            <a:r>
              <a:rPr lang="ru-RU" alt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клас) –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ІІ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місце </a:t>
            </a:r>
            <a:r>
              <a:rPr lang="ru-RU" altLang="ru-RU" sz="24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(учитель Паляниця І.І.)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Кліщ Анастасія </a:t>
            </a:r>
            <a:r>
              <a:rPr lang="ru-RU" altLang="ru-RU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(4 </a:t>
            </a:r>
            <a:r>
              <a:rPr lang="ru-RU" alt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клас) –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ІІ місце </a:t>
            </a:r>
            <a:r>
              <a:rPr lang="ru-RU" altLang="ru-RU" sz="24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(учитель Новосядла І.Б.)</a:t>
            </a:r>
          </a:p>
          <a:p>
            <a:pPr>
              <a:lnSpc>
                <a:spcPct val="80000"/>
              </a:lnSpc>
            </a:pPr>
            <a:endParaRPr lang="uk-UA" altLang="ru-RU" sz="2400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uk-UA" altLang="ru-RU" sz="2400" b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uk-UA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Міжнародний мовно-літературний конкурс учнівської та студентської молоді ім.Тараса Шевченка</a:t>
            </a:r>
          </a:p>
          <a:p>
            <a:pPr>
              <a:lnSpc>
                <a:spcPct val="80000"/>
              </a:lnSpc>
            </a:pPr>
            <a:endParaRPr lang="uk-UA" altLang="ru-RU" sz="2400" b="1" dirty="0">
              <a:solidFill>
                <a:srgbClr val="CC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ru-RU" altLang="ru-RU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Гуржельський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Олександр </a:t>
            </a:r>
            <a:r>
              <a:rPr lang="ru-RU" altLang="ru-RU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(8 </a:t>
            </a:r>
            <a:r>
              <a:rPr lang="ru-RU" alt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клас) – </a:t>
            </a:r>
            <a:r>
              <a:rPr lang="ru-RU" altLang="ru-RU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ІІ місце </a:t>
            </a:r>
            <a:r>
              <a:rPr lang="ru-RU" altLang="ru-RU" sz="2400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(учитель Паляниця І.І.)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defRPr/>
            </a:pPr>
            <a:endParaRPr lang="ru-RU" i="1" dirty="0"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endParaRPr lang="uk-UA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5635" y="161796"/>
            <a:ext cx="7574529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altLang="ru-RU" sz="2800" b="1" dirty="0">
                <a:solidFill>
                  <a:srgbClr val="00B050"/>
                </a:solidFill>
                <a:latin typeface="Verdana" pitchFamily="34" charset="0"/>
              </a:rPr>
              <a:t>Участь у конкурсах</a:t>
            </a:r>
            <a:endParaRPr lang="ru-RU" altLang="ru-RU" sz="2800" b="1" dirty="0">
              <a:solidFill>
                <a:srgbClr val="00B05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65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23" name="object 5"/>
          <p:cNvSpPr/>
          <p:nvPr/>
        </p:nvSpPr>
        <p:spPr>
          <a:xfrm>
            <a:off x="513720" y="1829880"/>
            <a:ext cx="7969320" cy="2599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" rIns="0" bIns="0" anchor="t">
            <a:spAutoFit/>
          </a:bodyPr>
          <a:lstStyle/>
          <a:p>
            <a:pPr marL="12240" algn="ctr">
              <a:lnSpc>
                <a:spcPct val="100000"/>
              </a:lnSpc>
              <a:spcBef>
                <a:spcPts val="111"/>
              </a:spcBef>
            </a:pPr>
            <a:r>
              <a:rPr lang="uk-UA" sz="2800" b="1" i="1" strike="noStrike" spc="-1" dirty="0" smtClean="0">
                <a:solidFill>
                  <a:srgbClr val="000000"/>
                </a:solidFill>
                <a:latin typeface="Verdana"/>
                <a:ea typeface="DejaVu Sans"/>
              </a:rPr>
              <a:t>Наш</a:t>
            </a:r>
            <a:r>
              <a:rPr lang="uk-UA" sz="2800" b="1" i="1" spc="-32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800" b="1" i="1" spc="-1" dirty="0" smtClean="0">
                <a:solidFill>
                  <a:srgbClr val="000000"/>
                </a:solidFill>
                <a:latin typeface="Verdana"/>
              </a:rPr>
              <a:t>час</a:t>
            </a:r>
            <a:r>
              <a:rPr lang="uk-UA" sz="2800" b="1" i="1" spc="-7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диктує</a:t>
            </a:r>
            <a:r>
              <a:rPr lang="uk-UA" sz="2800" b="1" i="1" spc="-7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потребу</a:t>
            </a:r>
            <a:r>
              <a:rPr lang="uk-UA" sz="2800" b="1" i="1" spc="-5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у</a:t>
            </a:r>
            <a:r>
              <a:rPr lang="uk-UA" sz="2800" b="1" i="1" spc="-1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2" dirty="0">
                <a:solidFill>
                  <a:srgbClr val="000000"/>
                </a:solidFill>
                <a:latin typeface="Verdana"/>
              </a:rPr>
              <a:t>формуванні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громадянина</a:t>
            </a:r>
            <a:r>
              <a:rPr lang="uk-UA" sz="2800" b="1" i="1" spc="-60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з</a:t>
            </a:r>
            <a:r>
              <a:rPr lang="uk-UA" sz="2800" b="1" i="1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високим</a:t>
            </a:r>
            <a:r>
              <a:rPr lang="uk-UA" sz="2800" b="1" i="1" spc="-5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2" dirty="0">
                <a:solidFill>
                  <a:srgbClr val="000000"/>
                </a:solidFill>
                <a:latin typeface="Verdana"/>
              </a:rPr>
              <a:t>рівнем</a:t>
            </a:r>
            <a:r>
              <a:rPr lang="uk-UA" sz="2800" spc="-1" dirty="0"/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правової</a:t>
            </a:r>
            <a:r>
              <a:rPr lang="uk-UA" sz="2800" b="1" i="1" spc="-15" dirty="0">
                <a:solidFill>
                  <a:srgbClr val="000000"/>
                </a:solidFill>
                <a:latin typeface="Verdana"/>
              </a:rPr>
              <a:t> </a:t>
            </a:r>
            <a:r>
              <a:rPr lang="uk-UA" sz="2800" b="1" i="1" spc="-1" dirty="0">
                <a:solidFill>
                  <a:srgbClr val="000000"/>
                </a:solidFill>
                <a:latin typeface="Verdana"/>
              </a:rPr>
              <a:t>культури</a:t>
            </a:r>
            <a:r>
              <a:rPr lang="uk-UA" sz="2800" b="1" i="1" spc="-86" dirty="0">
                <a:solidFill>
                  <a:srgbClr val="000000"/>
                </a:solidFill>
                <a:latin typeface="Verdana"/>
              </a:rPr>
              <a:t> та </a:t>
            </a:r>
            <a:r>
              <a:rPr lang="uk-UA" sz="2800" b="1" i="1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життєвою</a:t>
            </a:r>
            <a:r>
              <a:rPr lang="uk-UA" sz="2800" b="1" i="1" strike="noStrike" spc="-55" dirty="0">
                <a:solidFill>
                  <a:srgbClr val="00000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0000"/>
                </a:solidFill>
                <a:latin typeface="Verdana"/>
                <a:ea typeface="DejaVu Sans"/>
              </a:rPr>
              <a:t>позицією</a:t>
            </a:r>
            <a:endParaRPr lang="uk-UA" sz="2800" b="0" strike="noStrike" spc="-1" dirty="0">
              <a:latin typeface="Arial"/>
            </a:endParaRPr>
          </a:p>
          <a:p>
            <a:pPr marL="872640">
              <a:lnSpc>
                <a:spcPct val="100000"/>
              </a:lnSpc>
              <a:spcBef>
                <a:spcPts val="40"/>
              </a:spcBef>
            </a:pPr>
            <a:endParaRPr lang="uk-UA" sz="2800" b="0" strike="noStrike" spc="-1" dirty="0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"/>
              </a:spcBef>
            </a:pP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Проведено</a:t>
            </a:r>
            <a:r>
              <a:rPr lang="uk-UA" sz="2800" b="1" i="1" strike="noStrike" spc="-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зустрічі…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2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4598CB-EC18-4F69-ABA3-054D055A72F2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29</a:t>
            </a:fld>
            <a:endParaRPr lang="uk-UA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613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462240" y="504360"/>
            <a:ext cx="825516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3004920" algn="l"/>
              </a:tabLst>
            </a:pP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8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</a:t>
            </a:r>
            <a:endParaRPr lang="uk-UA" sz="24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22" name="object 6"/>
          <p:cNvSpPr/>
          <p:nvPr/>
        </p:nvSpPr>
        <p:spPr>
          <a:xfrm>
            <a:off x="259200" y="1059120"/>
            <a:ext cx="8661600" cy="454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 України»</a:t>
            </a:r>
            <a:endParaRPr lang="uk-UA" sz="2400" b="0" strike="noStrike" spc="-1" dirty="0">
              <a:solidFill>
                <a:srgbClr val="00B05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lang="uk-UA" sz="2400" b="0" strike="noStrike" spc="-1" dirty="0">
              <a:latin typeface="Arial"/>
            </a:endParaRPr>
          </a:p>
          <a:p>
            <a:pPr marL="332640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Мета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проєкту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навчити дитину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бути</a:t>
            </a:r>
            <a:r>
              <a:rPr lang="uk-UA" sz="2000" b="0" strike="noStrike" spc="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успішною</a:t>
            </a:r>
            <a:r>
              <a:rPr lang="uk-UA" sz="20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uk-UA" sz="20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школі та дорослому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житті,</a:t>
            </a: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навчити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радіти</a:t>
            </a:r>
            <a:r>
              <a:rPr lang="uk-UA" sz="2000" b="0" strike="noStrike" spc="-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життю.</a:t>
            </a: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1"/>
              </a:spcBef>
            </a:pPr>
            <a:endParaRPr lang="uk-UA" sz="2000" b="0" strike="noStrike" spc="-1" dirty="0">
              <a:latin typeface="Arial"/>
            </a:endParaRPr>
          </a:p>
          <a:p>
            <a:pPr marL="317520">
              <a:lnSpc>
                <a:spcPct val="100000"/>
              </a:lnSpc>
            </a:pPr>
            <a:r>
              <a:rPr lang="uk-UA" sz="2400" b="1" strike="noStrike" spc="-12" dirty="0">
                <a:solidFill>
                  <a:srgbClr val="00B050"/>
                </a:solidFill>
                <a:latin typeface="Times New Roman"/>
                <a:ea typeface="DejaVu Sans"/>
              </a:rPr>
              <a:t>Цінності:</a:t>
            </a:r>
            <a:endParaRPr lang="uk-UA" sz="2400" b="0" strike="noStrike" spc="-1" dirty="0">
              <a:solidFill>
                <a:srgbClr val="00B050"/>
              </a:solidFill>
              <a:latin typeface="Arial"/>
            </a:endParaRPr>
          </a:p>
          <a:p>
            <a:pPr marL="317520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spcBef>
                <a:spcPts val="20"/>
              </a:spcBef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Лідерство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Інновації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2000" b="0" strike="noStrike" spc="-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розвиток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Професіоналізм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компетентність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Ефективність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Патріотизм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spcBef>
                <a:spcPts val="6"/>
              </a:spcBef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Результативність</a:t>
            </a:r>
            <a:endParaRPr lang="uk-UA" sz="2000" b="0" strike="noStrike" spc="-1" dirty="0">
              <a:latin typeface="Arial"/>
            </a:endParaRPr>
          </a:p>
          <a:p>
            <a:pPr marL="387360" indent="-375120">
              <a:lnSpc>
                <a:spcPct val="100000"/>
              </a:lnSpc>
              <a:buClr>
                <a:srgbClr val="B85C00"/>
              </a:buClr>
              <a:buSzPct val="155000"/>
              <a:buFont typeface="Wingdings" charset="2"/>
              <a:buChar char=""/>
              <a:tabLst>
                <a:tab pos="388080" algn="l"/>
              </a:tabLst>
            </a:pP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Творчість</a:t>
            </a:r>
            <a:endParaRPr lang="uk-UA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5400" y="8858"/>
            <a:ext cx="8229240" cy="1144800"/>
          </a:xfrm>
        </p:spPr>
        <p:txBody>
          <a:bodyPr/>
          <a:lstStyle/>
          <a:p>
            <a:pPr algn="ctr"/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Чи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завжди ми усвідомлюємо відповідальність за свої вчинки?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А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що робити, коли стикаєшся з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булінгом? Тема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зустрічі учнів 5-Г класу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із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Наталією Канцяр, інспектором сектору Ювенальної превенції.</a:t>
            </a:r>
          </a:p>
        </p:txBody>
      </p:sp>
      <p:sp>
        <p:nvSpPr>
          <p:cNvPr id="640" name="PlaceHolder 1"/>
          <p:cNvSpPr>
            <a:spLocks noGrp="1"/>
          </p:cNvSpPr>
          <p:nvPr>
            <p:ph type="sldNum" idx="4294967295"/>
          </p:nvPr>
        </p:nvSpPr>
        <p:spPr>
          <a:xfrm>
            <a:off x="8861425" y="6519863"/>
            <a:ext cx="282575" cy="3989387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3888A517-95A9-4810-8D38-013955F0DF8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30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-69249"/>
            <a:ext cx="6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9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9" name="AutoShape 6" descr="🤔"/>
          <p:cNvSpPr>
            <a:spLocks noChangeAspect="1" noChangeArrowheads="1"/>
          </p:cNvSpPr>
          <p:nvPr/>
        </p:nvSpPr>
        <p:spPr bwMode="auto">
          <a:xfrm>
            <a:off x="6262688" y="-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9" y="997054"/>
            <a:ext cx="7962713" cy="56298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56" name="object 86"/>
          <p:cNvSpPr/>
          <p:nvPr/>
        </p:nvSpPr>
        <p:spPr>
          <a:xfrm>
            <a:off x="237960" y="271080"/>
            <a:ext cx="8544600" cy="2263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800" rIns="0" bIns="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uk-UA" sz="1400" b="0" strike="noStrike" spc="-1" dirty="0">
              <a:latin typeface="Arial"/>
            </a:endParaRPr>
          </a:p>
        </p:txBody>
      </p:sp>
      <p:sp>
        <p:nvSpPr>
          <p:cNvPr id="657" name="PlaceHolder 1"/>
          <p:cNvSpPr>
            <a:spLocks noGrp="1"/>
          </p:cNvSpPr>
          <p:nvPr>
            <p:ph type="sldNum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7B6AC01A-9886-44FE-BCE6-22F6BC13625A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31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34720" y="120195"/>
            <a:ext cx="8547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0" y="1396143"/>
            <a:ext cx="7343827" cy="519231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234720" y="72704"/>
            <a:ext cx="8783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Щоб попередити правопорушення серед школярів, Наталія Канцяр, інспектор СЮП і Василь Андрусишин, працівник СуСД провели з учнями важливу роз'яснювальну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бесіду щодо адміністративної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та кримінальної відповідальності неповнолітніх, причини правопорушень серед молоді, а також шляхи їх запобігання.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8620"/>
            <a:ext cx="8229240" cy="1144800"/>
          </a:xfrm>
        </p:spPr>
        <p:txBody>
          <a:bodyPr/>
          <a:lstStyle/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Старший лейтенант поліції Марта Жолнович та лейтенант поліції Христина Козіцька зустрілися з учнями 8-9 класів, щоб обговорити важливу та актуальну тему – вербування неповнолітніх.</a:t>
            </a:r>
          </a:p>
        </p:txBody>
      </p:sp>
      <p:sp>
        <p:nvSpPr>
          <p:cNvPr id="674" name="PlaceHolder 1"/>
          <p:cNvSpPr>
            <a:spLocks noGrp="1"/>
          </p:cNvSpPr>
          <p:nvPr>
            <p:ph type="sldNum" idx="4294967295"/>
          </p:nvPr>
        </p:nvSpPr>
        <p:spPr>
          <a:xfrm>
            <a:off x="8861425" y="6519863"/>
            <a:ext cx="282575" cy="3989387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32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2" y="1161375"/>
            <a:ext cx="7799835" cy="551472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7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33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5" y="834412"/>
            <a:ext cx="7976357" cy="5639534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99162" y="203984"/>
            <a:ext cx="8051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«Дитячі правопорушення та відповідальність за них» </a:t>
            </a:r>
            <a:r>
              <a:rPr lang="ru-RU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зустріч </a:t>
            </a:r>
            <a:r>
              <a:rPr lang="ru-RU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учнів 3-В класу </a:t>
            </a:r>
            <a:r>
              <a:rPr lang="ru-RU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 </a:t>
            </a:r>
            <a:r>
              <a:rPr lang="ru-RU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інспектором ювенальної поліції Мартою Жолнович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35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74" name="PlaceHolder 1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902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34</a:t>
            </a:fld>
            <a:endParaRPr lang="uk-UA" sz="1200" b="0" strike="noStrike" spc="-1">
              <a:latin typeface="Times New Roman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99162" y="203984"/>
            <a:ext cx="8740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4" y="958661"/>
            <a:ext cx="7865195" cy="5560939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160910" y="75824"/>
            <a:ext cx="868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Представники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поліції Жолнович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Марта, Козіцька Христина та Єфремова Катерина розповіли учням 7-Г класу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як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правильно діяти, якщо ви стали жертвами або свідками кібербулінгу. 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8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2284" y="124986"/>
            <a:ext cx="8229240" cy="1144800"/>
          </a:xfrm>
        </p:spPr>
        <p:txBody>
          <a:bodyPr/>
          <a:lstStyle/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Інспектори відділу зв'язків з громадськістю УПП у Львівській області ДПП Марія Юзефів та Андрій Кадай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провели пізнавальне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заняття "Безпека в інтернеті" з учнями 5-А класу</a:t>
            </a:r>
          </a:p>
        </p:txBody>
      </p:sp>
      <p:sp>
        <p:nvSpPr>
          <p:cNvPr id="674" name="PlaceHolder 1"/>
          <p:cNvSpPr>
            <a:spLocks noGrp="1"/>
          </p:cNvSpPr>
          <p:nvPr>
            <p:ph type="sldNum" idx="4294967295"/>
          </p:nvPr>
        </p:nvSpPr>
        <p:spPr>
          <a:xfrm>
            <a:off x="8861425" y="6519863"/>
            <a:ext cx="282575" cy="3989387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38160">
              <a:lnSpc>
                <a:spcPct val="100000"/>
              </a:lnSpc>
              <a:spcBef>
                <a:spcPts val="105"/>
              </a:spcBef>
            </a:pPr>
            <a:fld id="{D35AA1DE-252A-4CD2-BB77-C62CCAFBF76E}" type="slidenum"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35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6" y="1160091"/>
            <a:ext cx="7580671" cy="53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9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624805" y="4572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uk-UA" sz="28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Національно-</a:t>
            </a: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патріотичне </a:t>
            </a:r>
            <a:r>
              <a:rPr lang="uk-UA" sz="28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виховання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/>
          </p:nvPr>
        </p:nvSpPr>
        <p:spPr>
          <a:xfrm>
            <a:off x="349520" y="108156"/>
            <a:ext cx="8377084" cy="5427406"/>
          </a:xfrm>
        </p:spPr>
        <p:txBody>
          <a:bodyPr/>
          <a:lstStyle/>
          <a:p>
            <a:pPr algn="just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dirty="0" smtClean="0"/>
              <a:t> </a:t>
            </a: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Ц</a:t>
            </a: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е основа формування громадянина з активною життєвою позицією, здатного захищати незалежність та інтереси своєї держави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Це національна ідентичність через вивчення історії України, національної культури, мови, звичаїв і традицій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Це участь у волонтерських ініціативах, благодійних акціях та допомозі ЗСУ</a:t>
            </a:r>
            <a:endParaRPr lang="uk-UA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sp>
        <p:nvSpPr>
          <p:cNvPr id="7" name="AutoShape 4" descr="🔥"/>
          <p:cNvSpPr>
            <a:spLocks noChangeAspect="1" noChangeArrowheads="1"/>
          </p:cNvSpPr>
          <p:nvPr/>
        </p:nvSpPr>
        <p:spPr bwMode="auto">
          <a:xfrm>
            <a:off x="4437063" y="-1682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-69249"/>
            <a:ext cx="65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9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36761" y="234076"/>
            <a:ext cx="8656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>
                <a:latin typeface="Verdana" panose="020B0604030504040204" pitchFamily="34" charset="0"/>
                <a:ea typeface="Verdana" panose="020B0604030504040204" pitchFamily="34" charset="0"/>
                <a:cs typeface="Segoe UI Historic" panose="020B0502040204020203" pitchFamily="34" charset="0"/>
              </a:rPr>
              <a:t>Наталя Процик, учениця 8-А класу знялася у фільмі про Миколу </a:t>
            </a:r>
            <a:r>
              <a:rPr lang="uk-UA" alt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Segoe UI Historic" panose="020B0502040204020203" pitchFamily="34" charset="0"/>
              </a:rPr>
              <a:t>Лемика, знятого </a:t>
            </a:r>
            <a:r>
              <a:rPr lang="uk-UA" altLang="uk-UA" sz="1600" dirty="0">
                <a:latin typeface="Verdana" panose="020B0604030504040204" pitchFamily="34" charset="0"/>
                <a:ea typeface="Verdana" panose="020B0604030504040204" pitchFamily="34" charset="0"/>
                <a:cs typeface="Segoe UI Historic" panose="020B0502040204020203" pitchFamily="34" charset="0"/>
              </a:rPr>
              <a:t>на основі реальних подій 1933 року. </a:t>
            </a:r>
            <a:endParaRPr lang="uk-UA" alt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Segoe UI Historic" panose="020B0502040204020203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Segoe UI Historic" panose="020B0502040204020203" pitchFamily="34" charset="0"/>
              </a:rPr>
              <a:t>Стрічку </a:t>
            </a:r>
            <a:r>
              <a:rPr lang="uk-UA" altLang="uk-UA" sz="1600" dirty="0">
                <a:latin typeface="Verdana" panose="020B0604030504040204" pitchFamily="34" charset="0"/>
                <a:ea typeface="Verdana" panose="020B0604030504040204" pitchFamily="34" charset="0"/>
                <a:cs typeface="Segoe UI Historic" panose="020B0502040204020203" pitchFamily="34" charset="0"/>
              </a:rPr>
              <a:t>створено кіностудією громадської організації «Апостольська Чота».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9" y="1135042"/>
            <a:ext cx="7748308" cy="547829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353777" y="302975"/>
            <a:ext cx="8140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</a:rPr>
              <a:t>Церемонія відкриття меморіалу пам'яті Героїв, наших </a:t>
            </a: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учнів-випускників: 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Юрію 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Буляку, Романові Шималу, Тарасові Пеленському, Тарасові Щупаку, Олександру Юрдизі, Олександрові Голубкову, Юрію Лозинському.</a:t>
            </a:r>
            <a:endParaRPr lang="uk-UA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7" y="1526240"/>
            <a:ext cx="7207045" cy="509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4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22200" y="180000"/>
            <a:ext cx="8387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7" y="1231292"/>
            <a:ext cx="7687040" cy="543497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31613" y="50318"/>
            <a:ext cx="7896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Дерево 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посаджене як пам'ять і подяка захиснику України Тарасові Щупаку, випускнику нашої 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школи. </a:t>
            </a:r>
          </a:p>
          <a:p>
            <a:pPr algn="ctr"/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Воно 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стане символом пам’яті, шани та вдячності за героїзм і 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жертовність.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9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62240" y="209520"/>
            <a:ext cx="825516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  <a:tabLst>
                <a:tab pos="3004920" algn="l"/>
              </a:tabLst>
            </a:pP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8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 України»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endParaRPr lang="uk-UA" sz="24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38" name="object 6"/>
          <p:cNvSpPr/>
          <p:nvPr/>
        </p:nvSpPr>
        <p:spPr>
          <a:xfrm>
            <a:off x="50760" y="1267920"/>
            <a:ext cx="8666640" cy="51123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indent="127800" algn="just">
              <a:lnSpc>
                <a:spcPct val="101000"/>
              </a:lnSpc>
              <a:spcBef>
                <a:spcPts val="1466"/>
              </a:spcBef>
              <a:tabLst>
                <a:tab pos="0" algn="l"/>
              </a:tabLst>
            </a:pP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Науково-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педагогічний</a:t>
            </a:r>
            <a:r>
              <a:rPr lang="uk-UA" sz="1800" b="0" strike="noStrike" spc="18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</a:t>
            </a:r>
            <a:r>
              <a:rPr lang="uk-UA" sz="1800" b="0" strike="noStrike" spc="19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18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України»</a:t>
            </a:r>
            <a:r>
              <a:rPr lang="uk-UA" sz="1800" b="0" strike="noStrike" spc="15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працює</a:t>
            </a:r>
            <a:r>
              <a:rPr lang="uk-UA" sz="1800" b="0" strike="noStrike" spc="20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lang="uk-UA" sz="1800" b="0" strike="noStrike" spc="180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межах</a:t>
            </a:r>
            <a:r>
              <a:rPr lang="uk-UA" sz="1800" b="0" strike="noStrike" spc="18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нормативно-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правової</a:t>
            </a:r>
            <a:r>
              <a:rPr lang="uk-UA" sz="1800" b="0" strike="noStrike" spc="1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бази</a:t>
            </a:r>
            <a:r>
              <a:rPr lang="uk-UA" sz="1800" b="0" strike="noStrike" spc="13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України,</a:t>
            </a:r>
            <a:r>
              <a:rPr lang="uk-UA" sz="1800" b="0" strike="noStrike" spc="14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згідно</a:t>
            </a:r>
            <a:r>
              <a:rPr lang="uk-UA" sz="1800" b="0" strike="noStrike" spc="1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чинним</a:t>
            </a:r>
            <a:r>
              <a:rPr lang="uk-UA" sz="1800" b="0" strike="noStrike" spc="12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законодавством.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Учні</a:t>
            </a:r>
            <a:r>
              <a:rPr lang="uk-UA" sz="1800" b="0" strike="noStrike" spc="12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проєктних</a:t>
            </a:r>
            <a:r>
              <a:rPr lang="uk-UA" sz="1800" b="0" strike="noStrike" spc="13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класів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навчаються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спеціально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розробленими</a:t>
            </a:r>
            <a:r>
              <a:rPr lang="uk-UA" sz="1800" b="0" strike="noStrike" spc="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навчальними</a:t>
            </a:r>
            <a:r>
              <a:rPr lang="uk-UA" sz="1800" b="0" strike="noStrike" spc="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планами.</a:t>
            </a:r>
            <a:r>
              <a:rPr lang="uk-UA" sz="1800" b="0" strike="noStrike" spc="7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Навчальні</a:t>
            </a:r>
            <a:r>
              <a:rPr lang="uk-UA" sz="1800" b="0" strike="noStrike" spc="8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програми</a:t>
            </a:r>
            <a:r>
              <a:rPr lang="uk-UA" sz="1800" b="0" strike="noStrike" spc="7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та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інші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навчальні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матеріали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мають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необхідні</a:t>
            </a:r>
            <a:r>
              <a:rPr lang="uk-UA" sz="18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грифи</a:t>
            </a:r>
            <a:r>
              <a:rPr lang="uk-UA" sz="18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Міністерства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науки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України.</a:t>
            </a:r>
            <a:endParaRPr lang="uk-UA" sz="1800" b="0" strike="noStrike" spc="-1" dirty="0"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endParaRPr lang="uk-UA" sz="1800" b="0" strike="noStrike" spc="-1" dirty="0"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r>
              <a:rPr lang="uk-UA" sz="2000" b="1" strike="noStrike" spc="-1" dirty="0">
                <a:solidFill>
                  <a:srgbClr val="00B050"/>
                </a:solidFill>
                <a:latin typeface="Times New Roman"/>
                <a:ea typeface="DejaVu Sans"/>
              </a:rPr>
              <a:t>Дозвільні</a:t>
            </a:r>
            <a:r>
              <a:rPr lang="uk-UA" sz="2000" b="1" strike="noStrike" spc="-114" dirty="0">
                <a:solidFill>
                  <a:srgbClr val="00B050"/>
                </a:solidFill>
                <a:latin typeface="Times New Roman"/>
                <a:ea typeface="DejaVu Sans"/>
              </a:rPr>
              <a:t> </a:t>
            </a:r>
            <a:r>
              <a:rPr lang="uk-UA" sz="2000" b="1" strike="noStrike" spc="-12" dirty="0">
                <a:solidFill>
                  <a:srgbClr val="00B050"/>
                </a:solidFill>
                <a:latin typeface="Times New Roman"/>
                <a:ea typeface="DejaVu Sans"/>
              </a:rPr>
              <a:t>документи:</a:t>
            </a:r>
            <a:endParaRPr lang="uk-UA" sz="2000" b="0" strike="noStrike" spc="-1" dirty="0">
              <a:solidFill>
                <a:srgbClr val="00B050"/>
              </a:solidFill>
              <a:latin typeface="Arial"/>
            </a:endParaRPr>
          </a:p>
          <a:p>
            <a:pPr marL="299160" indent="127800" algn="just">
              <a:lnSpc>
                <a:spcPts val="2384"/>
              </a:lnSpc>
              <a:tabLst>
                <a:tab pos="0" algn="l"/>
              </a:tabLst>
            </a:pPr>
            <a:endParaRPr lang="uk-UA" sz="2000" b="0" strike="noStrike" spc="-1" dirty="0">
              <a:solidFill>
                <a:srgbClr val="00B050"/>
              </a:solidFill>
              <a:latin typeface="Arial"/>
            </a:endParaRPr>
          </a:p>
          <a:p>
            <a:pPr marL="12600" indent="127800" algn="just">
              <a:lnSpc>
                <a:spcPts val="2154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5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Наказ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N734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29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червня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2021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року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"Про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проведення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експерименту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темою</a:t>
            </a:r>
            <a:endParaRPr lang="uk-UA" sz="1800" b="0" strike="noStrike" spc="-1" dirty="0">
              <a:latin typeface="Arial"/>
            </a:endParaRPr>
          </a:p>
          <a:p>
            <a:pPr marL="228600" indent="127800" algn="just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«Створення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й</a:t>
            </a:r>
            <a:r>
              <a:rPr lang="uk-UA" sz="1800" b="0" strike="noStrike" spc="333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упровадження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моделі</a:t>
            </a:r>
            <a:r>
              <a:rPr lang="uk-UA" sz="1800" b="0" strike="noStrike" spc="338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національного</a:t>
            </a:r>
            <a:r>
              <a:rPr lang="uk-UA" sz="1800" b="0" strike="noStrike" spc="347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освітнього</a:t>
            </a:r>
            <a:r>
              <a:rPr lang="uk-UA" sz="1800" b="0" strike="noStrike" spc="34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технопарку</a:t>
            </a:r>
            <a:r>
              <a:rPr lang="uk-UA" sz="1800" b="0" strike="noStrike" spc="32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з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підвищення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якості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дошкільної</a:t>
            </a:r>
            <a:r>
              <a:rPr lang="uk-UA" sz="1800" b="0" strike="noStrike" spc="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та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загальної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середньої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1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участі</a:t>
            </a:r>
            <a:r>
              <a:rPr lang="uk-UA" sz="1800" b="0" strike="noStrike" spc="6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закладів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освіти,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які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працюють</a:t>
            </a:r>
            <a:r>
              <a:rPr lang="uk-UA" sz="1800" b="0" strike="noStrike" spc="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за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науково-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педагогічним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проєктом</a:t>
            </a:r>
            <a:r>
              <a:rPr lang="uk-UA" sz="1800" b="0" strike="noStrike" spc="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України» на</a:t>
            </a:r>
            <a:r>
              <a:rPr lang="uk-UA" sz="1800" b="0" strike="noStrike" spc="38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червень</a:t>
            </a:r>
            <a:r>
              <a:rPr lang="uk-UA" sz="1800" b="0" strike="noStrike" spc="43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2021</a:t>
            </a:r>
            <a:endParaRPr lang="uk-UA" sz="1800" b="0" strike="noStrike" spc="-1" dirty="0">
              <a:latin typeface="Arial"/>
            </a:endParaRPr>
          </a:p>
          <a:p>
            <a:pPr marL="228600" indent="127800" algn="just">
              <a:lnSpc>
                <a:spcPct val="100000"/>
              </a:lnSpc>
              <a:spcBef>
                <a:spcPts val="26"/>
              </a:spcBef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грудень</a:t>
            </a:r>
            <a:r>
              <a:rPr lang="uk-UA" sz="1800" b="0" strike="noStrike" spc="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2030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років".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spcBef>
                <a:spcPts val="6"/>
              </a:spcBef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5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Лист Міністерства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і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науки</a:t>
            </a:r>
            <a:r>
              <a:rPr lang="uk-UA" sz="1800" b="0" strike="noStrike" spc="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07.04.2021</a:t>
            </a:r>
            <a:r>
              <a:rPr lang="uk-UA" sz="1800" b="0" strike="noStrike" spc="-8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№1/9-</a:t>
            </a:r>
            <a:r>
              <a:rPr lang="uk-UA" sz="18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188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12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Лист Державної</a:t>
            </a:r>
            <a:r>
              <a:rPr lang="uk-UA" sz="18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служби</a:t>
            </a:r>
            <a:r>
              <a:rPr lang="uk-UA" sz="1800" b="0" strike="noStrike" spc="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якості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освіти</a:t>
            </a:r>
            <a:r>
              <a:rPr lang="uk-UA" sz="18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06.08.2020</a:t>
            </a:r>
            <a:r>
              <a:rPr lang="uk-UA" sz="1800" b="0" strike="noStrike" spc="-8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№01/01-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23/929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52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Освітня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програма</a:t>
            </a:r>
            <a:r>
              <a:rPr lang="uk-UA" sz="1800" b="0" strike="noStrike" spc="-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початкової</a:t>
            </a:r>
            <a:r>
              <a:rPr lang="uk-UA" sz="18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школи</a:t>
            </a:r>
            <a:r>
              <a:rPr lang="uk-UA" sz="18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НПП</a:t>
            </a:r>
            <a:r>
              <a:rPr lang="uk-UA" sz="18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«Інтелект</a:t>
            </a:r>
            <a:r>
              <a:rPr lang="uk-UA" sz="1800" b="0" strike="noStrike" spc="24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України»</a:t>
            </a:r>
            <a:endParaRPr lang="uk-UA" sz="1800" b="0" strike="noStrike" spc="-1" dirty="0">
              <a:latin typeface="Arial"/>
            </a:endParaRPr>
          </a:p>
          <a:p>
            <a:pPr marL="12600" indent="127800">
              <a:lnSpc>
                <a:spcPct val="100000"/>
              </a:lnSpc>
              <a:tabLst>
                <a:tab pos="0" algn="l"/>
              </a:tabLst>
            </a:pPr>
            <a:r>
              <a:rPr lang="uk-UA" sz="1800" b="0" strike="noStrike" spc="-1" dirty="0">
                <a:solidFill>
                  <a:srgbClr val="B85C00"/>
                </a:solidFill>
                <a:latin typeface="Wingdings"/>
                <a:ea typeface="DejaVu Sans"/>
              </a:rPr>
              <a:t></a:t>
            </a:r>
            <a:r>
              <a:rPr lang="uk-UA" sz="1800" b="0" strike="noStrike" spc="-21" dirty="0">
                <a:solidFill>
                  <a:srgbClr val="B85C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Наказ МОН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України</a:t>
            </a:r>
            <a:r>
              <a:rPr lang="uk-UA" sz="18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від</a:t>
            </a:r>
            <a:r>
              <a:rPr lang="uk-UA" sz="18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03.02.2021</a:t>
            </a:r>
            <a:r>
              <a:rPr lang="uk-UA" sz="1800" b="0" strike="noStrike" spc="-6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18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№140</a:t>
            </a:r>
            <a:endParaRPr lang="uk-UA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13030" y="254160"/>
            <a:ext cx="858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Реквієм пам'яті 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«Скорботна свіча»</a:t>
            </a:r>
            <a:endParaRPr lang="ru-RU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b="1" i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 </a:t>
            </a:r>
            <a:r>
              <a:rPr lang="ru-RU" b="1" i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Мукан М.В.) </a:t>
            </a:r>
            <a:endParaRPr lang="uk-UA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3" y="977313"/>
            <a:ext cx="7691377" cy="54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7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400" b="1" spc="-1" dirty="0">
                <a:latin typeface="Verdana"/>
                <a:ea typeface="Verdana"/>
              </a:rPr>
              <a:t>День Української хустки</a:t>
            </a:r>
            <a:endParaRPr lang="uk-UA" sz="2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764640"/>
            <a:ext cx="7551174" cy="56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1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8" y="1002378"/>
            <a:ext cx="7256206" cy="513036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71171" y="197648"/>
            <a:ext cx="71677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Різдвяна коляда у шкільній </a:t>
            </a:r>
            <a:r>
              <a:rPr lang="ru-RU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родині</a:t>
            </a:r>
          </a:p>
          <a:p>
            <a:pPr algn="ctr"/>
            <a:r>
              <a:rPr lang="uk-UA" sz="1600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Бриж В.Ю., Мавдрик Д.Б.)</a:t>
            </a:r>
            <a:endParaRPr lang="uk-UA" sz="1600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78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165615"/>
            <a:ext cx="8587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Літературно-музична композиція 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«Живи, українське слово, у серці кожної дитини» </a:t>
            </a:r>
            <a:endParaRPr lang="ru-RU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Потюк О.М., Матус Л.М.) </a:t>
            </a:r>
            <a:endParaRPr lang="uk-UA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4" y="1187127"/>
            <a:ext cx="7384027" cy="54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4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76130" y="105840"/>
            <a:ext cx="858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«Плакала калина» 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uk-UA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поетична вервичка</a:t>
            </a:r>
            <a:endParaRPr lang="ru-RU" b="1" i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b="1" i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 Ткач І.Є.) </a:t>
            </a:r>
            <a:endParaRPr lang="uk-UA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1" y="764640"/>
            <a:ext cx="8064758" cy="57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5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04220" y="372372"/>
            <a:ext cx="8587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Мистецький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вернісаж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«Читаємо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Шевченка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разом»</a:t>
            </a:r>
            <a:endParaRPr lang="ru-RU" b="1" i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(учитель Саєнко І.Я.) </a:t>
            </a:r>
            <a:endParaRPr lang="uk-UA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0" y="1110240"/>
            <a:ext cx="7663245" cy="54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4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37652" y="180000"/>
            <a:ext cx="8917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«Шевченко наш. Він для усіх століть!» - літературно-музична композиція</a:t>
            </a:r>
            <a:endParaRPr lang="ru-RU" b="1" i="1" dirty="0" smtClean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(учитель Подоляк І.В.) </a:t>
            </a:r>
            <a:endParaRPr lang="uk-UA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3" y="1188078"/>
            <a:ext cx="7205814" cy="50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322200" y="254160"/>
            <a:ext cx="856980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b="1" strike="noStrike" spc="-1" dirty="0">
                <a:latin typeface="Verdana"/>
                <a:ea typeface="Verdana"/>
              </a:rPr>
              <a:t>Українська вишиванка — це про любов, про боротьбу і про перемогу. </a:t>
            </a:r>
            <a:r>
              <a:rPr lang="uk-UA" b="1" strike="noStrike" spc="-1" dirty="0" smtClean="0">
                <a:latin typeface="Verdana"/>
                <a:ea typeface="Verdana"/>
              </a:rPr>
              <a:t>Це </a:t>
            </a:r>
            <a:r>
              <a:rPr lang="uk-UA" b="1" strike="noStrike" spc="-1" dirty="0">
                <a:latin typeface="Verdana"/>
                <a:ea typeface="Verdana"/>
              </a:rPr>
              <a:t>наш генетичний код! Це символ вільних людей!</a:t>
            </a:r>
            <a:endParaRPr lang="uk-UA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9" y="1024590"/>
            <a:ext cx="7708490" cy="54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1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9277"/>
            <a:ext cx="9140040" cy="131154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</a:t>
            </a:r>
            <a: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ЗСУ</a:t>
            </a:r>
            <a:b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Плетіння маскувальних сіток у нашій школі — це більше, ніж просто допомога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Сітки передали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 Волонтерський центр «Захистимо Україну разом» та ГО Львів-Опір</a:t>
            </a:r>
            <a:r>
              <a:rPr lang="uk-UA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4" y="1311758"/>
            <a:ext cx="7492181" cy="52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7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32" y="24466"/>
            <a:ext cx="8229240" cy="75949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1061885"/>
            <a:ext cx="8563603" cy="3345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Учні і вчителі школи долучились до акції </a:t>
            </a:r>
            <a:r>
              <a:rPr lang="uk-UA" sz="1400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#</a:t>
            </a:r>
            <a:r>
              <a:rPr lang="en-US" sz="1400" b="1" dirty="0" err="1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SuperCoins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мета якої – об’єднати зусилля та зібрати кошти для допомоги українським військовим, які постраждали внаслідок бойових </a:t>
            </a:r>
            <a:r>
              <a:rPr lang="uk-UA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дій. Акція </a:t>
            </a:r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організована Національним банком України та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Superhumans Center (</a:t>
            </a:r>
            <a:r>
              <a:rPr lang="uk-UA" sz="1400" dirty="0">
                <a:latin typeface="Verdana" panose="020B0604030504040204" pitchFamily="34" charset="0"/>
                <a:ea typeface="Verdana" panose="020B0604030504040204" pitchFamily="34" charset="0"/>
              </a:rPr>
              <a:t>сучасна клініка з протезування, реконструктивної хірургії, реабілітації та психологічної підтримки постраждалих від війни).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2" y="1908173"/>
            <a:ext cx="7000861" cy="49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3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44240" y="298800"/>
            <a:ext cx="825444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99"/>
              </a:spcBef>
              <a:tabLst>
                <a:tab pos="3006000" algn="l"/>
              </a:tabLst>
            </a:pP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Всеукраїнський</a:t>
            </a: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	науково-педагогічний</a:t>
            </a:r>
            <a:r>
              <a:rPr lang="uk-UA" sz="2400" b="1" strike="noStrike" spc="-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«Інтелект</a:t>
            </a:r>
            <a:r>
              <a:rPr lang="uk-UA" sz="2400" b="1" strike="noStrike" spc="-21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України»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endParaRPr lang="uk-UA" sz="24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54" name="object 6"/>
          <p:cNvSpPr/>
          <p:nvPr/>
        </p:nvSpPr>
        <p:spPr>
          <a:xfrm>
            <a:off x="163149" y="1001439"/>
            <a:ext cx="8659441" cy="46139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t">
            <a:spAutoFit/>
          </a:bodyPr>
          <a:lstStyle/>
          <a:p>
            <a:pPr marL="329400">
              <a:lnSpc>
                <a:spcPct val="100000"/>
              </a:lnSpc>
            </a:pPr>
            <a:endParaRPr lang="uk-UA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школі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навчаються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1" strike="noStrike" spc="-35" dirty="0" smtClean="0">
                <a:solidFill>
                  <a:srgbClr val="000000"/>
                </a:solidFill>
                <a:latin typeface="Times New Roman"/>
                <a:ea typeface="DejaVu Sans"/>
              </a:rPr>
              <a:t>259</a:t>
            </a:r>
            <a:r>
              <a:rPr lang="uk-UA" sz="2000" b="0" strike="noStrike" spc="-72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учнів: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1-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4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Стадник С.П.)</a:t>
            </a:r>
            <a:r>
              <a:rPr lang="uk-UA" sz="2000" spc="-75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35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24</a:t>
            </a:r>
            <a:r>
              <a:rPr lang="uk-UA" sz="2000" spc="-52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50" spc="-1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uk-UA" sz="205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-А клас (учитель </a:t>
            </a:r>
            <a:r>
              <a:rPr lang="uk-UA" sz="205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Стасишин О.І.</a:t>
            </a:r>
            <a:r>
              <a:rPr lang="uk-UA" sz="205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) </a:t>
            </a:r>
            <a:r>
              <a:rPr lang="uk-UA" sz="205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 </a:t>
            </a:r>
            <a:r>
              <a:rPr lang="uk-UA" sz="205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26</a:t>
            </a:r>
            <a:r>
              <a:rPr lang="uk-UA" sz="205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учнів</a:t>
            </a:r>
            <a:endParaRPr lang="uk-UA" sz="205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50" spc="-1" dirty="0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lang="uk-UA" sz="205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Потюк О.М.)</a:t>
            </a:r>
            <a:r>
              <a:rPr lang="uk-UA" sz="2000" b="0" strike="noStrike" spc="-52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31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учень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4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Новосядла І.Б.)</a:t>
            </a:r>
            <a:r>
              <a:rPr lang="uk-UA" sz="2000" b="0" strike="noStrike" spc="-35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32</a:t>
            </a:r>
            <a:r>
              <a:rPr lang="uk-UA" sz="2000" b="0" strike="noStrike" spc="-55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</a:t>
            </a: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5-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3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Ткач І.Є.)</a:t>
            </a:r>
            <a:r>
              <a:rPr lang="uk-UA" sz="2000" spc="-26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5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28</a:t>
            </a:r>
            <a:r>
              <a:rPr lang="uk-UA" sz="2000" spc="-46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spc="-12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6-А клас (учитель Вілюра С.Й.) – 28 учнів</a:t>
            </a: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r>
              <a:rPr lang="uk-UA" sz="2000" b="0" strike="noStrike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Б</a:t>
            </a:r>
            <a:r>
              <a:rPr lang="uk-UA" sz="2000" b="0" strike="noStrike" spc="-4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Котій А.Б.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uk-UA" sz="2000" b="0" strike="noStrike" spc="-4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60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26</a:t>
            </a:r>
            <a:r>
              <a:rPr lang="uk-UA" sz="2000" b="0" strike="noStrike" spc="-60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учнів</a:t>
            </a:r>
            <a:endParaRPr lang="uk-UA" sz="2000" b="0" strike="noStrike" spc="-1" dirty="0">
              <a:latin typeface="Arial"/>
            </a:endParaRPr>
          </a:p>
          <a:p>
            <a:pPr marL="329400"/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7</a:t>
            </a:r>
            <a:r>
              <a:rPr lang="uk-UA" sz="2000" spc="-12" dirty="0" smtClean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uk-UA" sz="2000" spc="-32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клас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(учитель</a:t>
            </a:r>
            <a:r>
              <a:rPr lang="uk-UA" sz="2000" spc="-7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Чорна</a:t>
            </a:r>
            <a:r>
              <a:rPr lang="uk-UA" sz="2000" spc="-4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Л.М.)</a:t>
            </a:r>
            <a:r>
              <a:rPr lang="uk-UA" sz="2000" spc="-26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uk-UA" sz="2000" spc="-52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" dirty="0" smtClean="0">
                <a:solidFill>
                  <a:srgbClr val="000000"/>
                </a:solidFill>
                <a:latin typeface="Times New Roman"/>
              </a:rPr>
              <a:t>33</a:t>
            </a:r>
            <a:r>
              <a:rPr lang="uk-UA" sz="2000" spc="-46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spc="-12" dirty="0">
                <a:solidFill>
                  <a:srgbClr val="000000"/>
                </a:solidFill>
                <a:latin typeface="Times New Roman"/>
              </a:rPr>
              <a:t>учнів</a:t>
            </a:r>
            <a:endParaRPr lang="uk-UA" sz="2000" b="0" strike="noStrike" spc="-12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29400">
              <a:lnSpc>
                <a:spcPct val="100000"/>
              </a:lnSpc>
            </a:pPr>
            <a:r>
              <a:rPr lang="uk-UA" sz="2000" spc="-12" dirty="0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r>
              <a:rPr lang="uk-UA" sz="2000" b="0" strike="noStrike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А</a:t>
            </a:r>
            <a:r>
              <a:rPr lang="uk-UA" sz="2000" b="0" strike="noStrike" spc="-4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1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(учитель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 Камінська</a:t>
            </a:r>
            <a:r>
              <a:rPr lang="uk-UA" sz="2000" b="0" strike="noStrike" spc="-3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М.Т.)</a:t>
            </a:r>
            <a:r>
              <a:rPr lang="uk-UA" sz="2000" b="0" strike="noStrike" spc="-7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uk-UA" sz="2000" b="0" strike="noStrike" spc="-55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31</a:t>
            </a:r>
            <a:r>
              <a:rPr lang="uk-UA" sz="2000" b="0" strike="noStrike" spc="-46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21" dirty="0" smtClean="0">
                <a:solidFill>
                  <a:srgbClr val="000000"/>
                </a:solidFill>
                <a:latin typeface="Times New Roman"/>
                <a:ea typeface="DejaVu Sans"/>
              </a:rPr>
              <a:t>учень</a:t>
            </a:r>
            <a:endParaRPr lang="uk-UA" sz="2000" b="0" strike="noStrike" spc="-1" dirty="0">
              <a:latin typeface="Arial"/>
            </a:endParaRPr>
          </a:p>
          <a:p>
            <a:pPr marL="329400">
              <a:lnSpc>
                <a:spcPct val="100000"/>
              </a:lnSpc>
              <a:spcBef>
                <a:spcPts val="45"/>
              </a:spcBef>
              <a:tabLst>
                <a:tab pos="226080" algn="l"/>
              </a:tabLst>
            </a:pPr>
            <a:endParaRPr lang="uk-UA" sz="2000" b="0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226080" algn="l"/>
              </a:tabLst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</a:t>
            </a:r>
            <a:r>
              <a:rPr lang="uk-UA" sz="2000" b="0" strike="noStrike" spc="-4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 smtClean="0">
                <a:solidFill>
                  <a:srgbClr val="000000"/>
                </a:solidFill>
                <a:latin typeface="Times New Roman"/>
                <a:ea typeface="DejaVu Sans"/>
              </a:rPr>
              <a:t>2025-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2026</a:t>
            </a:r>
            <a:r>
              <a:rPr lang="uk-UA" sz="2000" b="0" strike="noStrike" spc="-11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навчальний рік</a:t>
            </a:r>
            <a:r>
              <a:rPr lang="uk-UA" sz="2000" b="0" strike="noStrike" spc="-4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2" dirty="0">
                <a:solidFill>
                  <a:srgbClr val="000000"/>
                </a:solidFill>
                <a:latin typeface="Times New Roman"/>
                <a:ea typeface="DejaVu Sans"/>
              </a:rPr>
              <a:t>зараховано</a:t>
            </a:r>
            <a:r>
              <a:rPr lang="uk-UA" sz="2000" b="0" strike="noStrike" spc="-3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1" spc="-32" dirty="0" smtClean="0">
                <a:solidFill>
                  <a:srgbClr val="000000"/>
                </a:solidFill>
                <a:latin typeface="Times New Roman"/>
                <a:ea typeface="DejaVu Sans"/>
              </a:rPr>
              <a:t>22</a:t>
            </a:r>
            <a:r>
              <a:rPr lang="uk-UA" sz="2000" b="0" strike="noStrike" spc="-60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учні у</a:t>
            </a:r>
            <a:r>
              <a:rPr lang="uk-UA" sz="2000" b="0" strike="noStrike" spc="-52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проєктний</a:t>
            </a:r>
            <a:r>
              <a:rPr lang="uk-UA" sz="2000" b="0" strike="noStrike" spc="7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клас</a:t>
            </a:r>
            <a:r>
              <a:rPr lang="uk-UA" sz="2000" b="0" strike="noStrike" spc="-26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 -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уч</a:t>
            </a:r>
            <a:r>
              <a:rPr lang="uk-UA" sz="2000" spc="-1" dirty="0">
                <a:solidFill>
                  <a:srgbClr val="000000"/>
                </a:solidFill>
                <a:latin typeface="Times New Roman"/>
                <a:ea typeface="DejaVu Sans"/>
              </a:rPr>
              <a:t>итель</a:t>
            </a:r>
            <a:r>
              <a:rPr lang="uk-UA" sz="2000" b="0" strike="noStrike" spc="-2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uk-UA" sz="2000" spc="-21" dirty="0" smtClean="0">
                <a:solidFill>
                  <a:srgbClr val="000000"/>
                </a:solidFill>
                <a:latin typeface="Times New Roman"/>
                <a:ea typeface="DejaVu Sans"/>
              </a:rPr>
              <a:t>Новосядла І.Б.</a:t>
            </a:r>
            <a:endParaRPr lang="uk-UA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32" y="24466"/>
            <a:ext cx="8229240" cy="75949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618032"/>
            <a:ext cx="8563603" cy="61243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Учителі та батьки нашої школи об’єдналися заради спільної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справи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здали кров для поранених воїнів ЗСУ. 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2" y="1311758"/>
            <a:ext cx="7413523" cy="52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5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32" y="24466"/>
            <a:ext cx="8229240" cy="75949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618032"/>
            <a:ext cx="8563603" cy="61243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Б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лагодійна акція «Придбай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ліки для ЗСУ — захисти тих, хто захищає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тебе»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6" y="1230466"/>
            <a:ext cx="7688533" cy="543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46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32" y="24466"/>
            <a:ext cx="8229240" cy="75949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580789"/>
            <a:ext cx="8563603" cy="5963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Наша школа долучилася до благодійної акції СПІЛЬНОБОКС для Збройних Сил України разом із волонтерською організацією «Разом на передовій»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1" y="1261743"/>
            <a:ext cx="7413523" cy="52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16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2" y="84638"/>
            <a:ext cx="8531479" cy="1370535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</a:t>
            </a:r>
            <a: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ЗСУ</a:t>
            </a:r>
            <a:b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Учителі школи долучилась </a:t>
            </a:r>
            <a:r>
              <a:rPr lang="uk-UA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допомоги Львівській волонтерській кухні </a:t>
            </a:r>
            <a:r>
              <a:rPr lang="uk-UA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 smtClean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Lviv volunteer Kitchen) - </a:t>
            </a:r>
            <a:r>
              <a:rPr lang="uk-UA" sz="1600" dirty="0">
                <a:solidFill>
                  <a:srgbClr val="0808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групі, яка займається виготовленням сухих страв для наших захисників.</a:t>
            </a:r>
            <a:r>
              <a:rPr lang="uk-UA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0" y="1311758"/>
            <a:ext cx="7433187" cy="52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03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696369"/>
            <a:ext cx="8634280" cy="695865"/>
          </a:xfrm>
        </p:spPr>
        <p:txBody>
          <a:bodyPr/>
          <a:lstStyle/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Спільно з волонтерським фондом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Lotus (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команда волонтерів з України і Нідерландів) ми стали частиною чудової ініціативи — Проєкту Подяки.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Мета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цієї акції — підготувати 1000 подарункових коробок для наших військових, які щодня захищають нас на передовій.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0855" y="-53564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-115416"/>
            <a:ext cx="184731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9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10" name="AutoShape 2" descr="✉️"/>
          <p:cNvSpPr>
            <a:spLocks noChangeAspect="1" noChangeArrowheads="1"/>
          </p:cNvSpPr>
          <p:nvPr/>
        </p:nvSpPr>
        <p:spPr bwMode="auto">
          <a:xfrm>
            <a:off x="3914775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3" descr="✝️"/>
          <p:cNvSpPr>
            <a:spLocks noChangeAspect="1" noChangeArrowheads="1"/>
          </p:cNvSpPr>
          <p:nvPr/>
        </p:nvSpPr>
        <p:spPr bwMode="auto">
          <a:xfrm>
            <a:off x="435927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AutoShape 4" descr="🧵"/>
          <p:cNvSpPr>
            <a:spLocks noChangeAspect="1" noChangeArrowheads="1"/>
          </p:cNvSpPr>
          <p:nvPr/>
        </p:nvSpPr>
        <p:spPr bwMode="auto">
          <a:xfrm>
            <a:off x="442912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5" descr="❤️"/>
          <p:cNvSpPr>
            <a:spLocks noChangeAspect="1" noChangeArrowheads="1"/>
          </p:cNvSpPr>
          <p:nvPr/>
        </p:nvSpPr>
        <p:spPr bwMode="auto">
          <a:xfrm>
            <a:off x="449897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2" y="1559934"/>
            <a:ext cx="7256206" cy="51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9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79" y="665428"/>
            <a:ext cx="7987523" cy="623640"/>
          </a:xfrm>
        </p:spPr>
        <p:txBody>
          <a:bodyPr/>
          <a:lstStyle/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Б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лагодійний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ярмарок на підтримку 14 окремої механізованої бригади імені князя Романа Великого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47035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5" y="1336103"/>
            <a:ext cx="7344697" cy="51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85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79" y="665428"/>
            <a:ext cx="7987523" cy="623640"/>
          </a:xfrm>
        </p:spPr>
        <p:txBody>
          <a:bodyPr/>
          <a:lstStyle/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Б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лагодійний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ярмарок на підтримку 14 окремої механізованої бригади імені князя Романа Великого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56867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8" y="1289068"/>
            <a:ext cx="7580671" cy="535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2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79" y="665427"/>
            <a:ext cx="7987523" cy="615419"/>
          </a:xfrm>
        </p:spPr>
        <p:txBody>
          <a:bodyPr/>
          <a:lstStyle/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Великодній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ярмарок!</a:t>
            </a:r>
            <a:endParaRPr lang="uk-UA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47035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" y="1280846"/>
            <a:ext cx="7255037" cy="51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3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056" y="400034"/>
            <a:ext cx="7987523" cy="811281"/>
          </a:xfrm>
        </p:spPr>
        <p:txBody>
          <a:bodyPr/>
          <a:lstStyle/>
          <a:p>
            <a:pPr algn="ctr"/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Міський благодійний ярмарок!</a:t>
            </a:r>
            <a:endParaRPr lang="uk-UA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69931" y="-47035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4" y="1120916"/>
            <a:ext cx="7773623" cy="54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2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752382"/>
            <a:ext cx="8634280" cy="695865"/>
          </a:xfrm>
        </p:spPr>
        <p:txBody>
          <a:bodyPr/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Учні 5-х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класів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підготували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щирі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вітання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для наших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захисників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учні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7-8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класів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—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зробили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власноруч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обереги,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хрестики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та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листівки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Усі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ці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теплі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слова та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символи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турботи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були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передані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нашим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військовим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а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саме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24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ОМБр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20855" y="-53564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0" y="1598368"/>
            <a:ext cx="7226710" cy="510951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-115416"/>
            <a:ext cx="184731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9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10" name="AutoShape 2" descr="✉️"/>
          <p:cNvSpPr>
            <a:spLocks noChangeAspect="1" noChangeArrowheads="1"/>
          </p:cNvSpPr>
          <p:nvPr/>
        </p:nvSpPr>
        <p:spPr bwMode="auto">
          <a:xfrm>
            <a:off x="3914775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3" descr="✝️"/>
          <p:cNvSpPr>
            <a:spLocks noChangeAspect="1" noChangeArrowheads="1"/>
          </p:cNvSpPr>
          <p:nvPr/>
        </p:nvSpPr>
        <p:spPr bwMode="auto">
          <a:xfrm>
            <a:off x="435927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AutoShape 4" descr="🧵"/>
          <p:cNvSpPr>
            <a:spLocks noChangeAspect="1" noChangeArrowheads="1"/>
          </p:cNvSpPr>
          <p:nvPr/>
        </p:nvSpPr>
        <p:spPr bwMode="auto">
          <a:xfrm>
            <a:off x="442912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5" descr="❤️"/>
          <p:cNvSpPr>
            <a:spLocks noChangeAspect="1" noChangeArrowheads="1"/>
          </p:cNvSpPr>
          <p:nvPr/>
        </p:nvSpPr>
        <p:spPr bwMode="auto">
          <a:xfrm>
            <a:off x="4498975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810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92200" y="235440"/>
            <a:ext cx="7959600" cy="115704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Участь</a:t>
            </a:r>
            <a:r>
              <a:rPr lang="uk-UA" sz="3200" b="1" i="1" strike="noStrike" spc="-6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</a:t>
            </a:r>
            <a:r>
              <a:rPr lang="uk-UA" sz="3200" b="1" i="1" strike="noStrike" spc="-7" dirty="0">
                <a:solidFill>
                  <a:srgbClr val="00B050"/>
                </a:solidFill>
                <a:latin typeface="Verdana"/>
                <a:ea typeface="DejaVu Sans"/>
              </a:rPr>
              <a:t> Міжнародних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проєктах: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487" name="object 4"/>
          <p:cNvSpPr/>
          <p:nvPr/>
        </p:nvSpPr>
        <p:spPr>
          <a:xfrm>
            <a:off x="540000" y="900000"/>
            <a:ext cx="8011800" cy="23236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9680" rIns="0" bIns="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00"/>
              </a:spcBef>
              <a:tabLst>
                <a:tab pos="357480" algn="l"/>
              </a:tabLst>
            </a:pPr>
            <a:endParaRPr lang="uk-UA" sz="16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2BE043-9D3A-F7D3-FB6F-5846220AF81E}"/>
              </a:ext>
            </a:extLst>
          </p:cNvPr>
          <p:cNvSpPr txBox="1"/>
          <p:nvPr/>
        </p:nvSpPr>
        <p:spPr>
          <a:xfrm>
            <a:off x="150840" y="742071"/>
            <a:ext cx="85212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«Освітня українcько-польська фундація «Інститут Міжнародної Академічної і Наукової Співпраці» (IIASC) за програмою «Школа лідерства. Інтенсив англійської» </a:t>
            </a:r>
            <a:endParaRPr lang="uk-UA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uk-UA" sz="14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14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 Моравська Н.І., Мукан М.В</a:t>
            </a:r>
            <a:r>
              <a:rPr lang="uk-UA" sz="14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громадсько-освітній проєкт  з парламентської просвіти «М:18 Ми можемо більше», що реалізується за підтримки Програми Агентства США з міжнародного розвитку «Рада: наступне покоління» (RANG) Програма USAID РАДА: наступне покоління, що виконується ГО «Інтерньюз-Україна» в партнерстві з ГО «Об’єднання «Агенція розвитку освітньої політики» 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Моравська Н.І., Пікулицька Х.І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1400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«Міжшкільна STEAM – лабораторія»,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 молодіжний простір Lviv Open Lab з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Мережа ТВОРИ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спільно з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Управління освіти Львова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Центром професійного розвитку педагогічних працівників за підтримки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ЮНІСЕФ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фінансової підтримки Федерального міністерства економічного співробітництва і розвитку Німеччини (BMZ) через державний банк розвитку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KfW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Bankengruppe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Камінська М.Т., Єдинак </a:t>
            </a:r>
            <a:r>
              <a:rPr lang="uk-UA" sz="1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І.Я., Чучвера І.В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Міжнародний освітній проєкт «Травмапедагогіка для українських шкіл» що реалізується в співпраці громадських організацій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Dialogue for Understanding e.V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(Німеччина) та агенція розвитку освітньої політики (Україна) за підтримки Міністерства закордонних справ Німеччини в 2023-2025 роках а також Департаменту освіти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Варшави </a:t>
            </a:r>
          </a:p>
          <a:p>
            <a:pPr algn="just"/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</a:t>
            </a:r>
            <a:r>
              <a:rPr lang="uk-UA" sz="1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Вілюра С.Й., Єдинак І.Я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Українсько-тайванський благодійний </a:t>
            </a:r>
            <a:r>
              <a:rPr lang="uk-UA" sz="1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проєкт «</a:t>
            </a:r>
            <a:r>
              <a:rPr lang="en-US" sz="1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Leave No One Behind Partnership</a:t>
            </a:r>
            <a:r>
              <a:rPr lang="uk-UA" sz="1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(учитель Терен Т.В.)</a:t>
            </a:r>
            <a:endParaRPr lang="uk-UA" sz="1400" b="1" i="1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«Вивчай та розрізняй: інфомедійна грамотність» </a:t>
            </a: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 Паляниця І.І., Гарват С.В</a:t>
            </a:r>
            <a:r>
              <a:rPr lang="uk-UA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074" y="173768"/>
            <a:ext cx="8453892" cy="1006103"/>
          </a:xfrm>
        </p:spPr>
        <p:txBody>
          <a:bodyPr/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2800" b="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b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великою повагою та щирим вдячним серцем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учні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6-В та 10-А класів разом із вчителями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англійської мови завітали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до реабілітаційного центру, щоб підтримати наших Героїв та висловити глибоку вдячність воїнам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ЗСУ.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3" y="1353639"/>
            <a:ext cx="7275872" cy="51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95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3" y="84639"/>
            <a:ext cx="8229240" cy="1311542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b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На Великдень для бійців Запорізького напрямку освітянська спільнота вчителів іноземних мов підготувала Великодній кошик — щоб підтримати наших захисників та подарувати їм частинку тепла й турботи </a:t>
            </a:r>
            <a:b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1" y="1311758"/>
            <a:ext cx="7461983" cy="5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4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06" y="721136"/>
            <a:ext cx="8770828" cy="749711"/>
          </a:xfrm>
        </p:spPr>
        <p:txBody>
          <a:bodyPr/>
          <a:lstStyle/>
          <a:p>
            <a:pPr algn="just"/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61701" y="120728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8" y="1623865"/>
            <a:ext cx="7275871" cy="5144268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241261" y="757002"/>
            <a:ext cx="8349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Учні 6-Г класу разом із класним керівником Ією Горпинич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зібрали «Великодній кошик»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для наших Захисників, які вже не перший рік стоять у самому пеклі — на нулі, боронячи славетне місто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Гуляйполе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7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932" y="24466"/>
            <a:ext cx="8229240" cy="759497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5932" y="455060"/>
            <a:ext cx="8563603" cy="13218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Учні та вчителі нашої школи долучилися до волонтерської ініціативи та зібрали пластикові корки для </a:t>
            </a:r>
            <a:r>
              <a:rPr 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Благодійний Фонд "</a:t>
            </a:r>
            <a:r>
              <a:rPr lang="ru-RU" sz="16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Сестри</a:t>
            </a:r>
            <a:r>
              <a:rPr 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 </a:t>
            </a:r>
            <a:r>
              <a:rPr lang="ru-RU" sz="1600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Даліли</a:t>
            </a:r>
            <a:r>
              <a:rPr 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"</a:t>
            </a:r>
            <a:r>
              <a:rPr lang="ru-RU" sz="16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Це не просто вторинна сировина, а реальна можливість допомогти тим, хто цього потребує.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7" y="1596165"/>
            <a:ext cx="7039897" cy="49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73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3" name="object 58"/>
          <p:cNvSpPr/>
          <p:nvPr/>
        </p:nvSpPr>
        <p:spPr>
          <a:xfrm>
            <a:off x="720000" y="180000"/>
            <a:ext cx="777384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  <a:p>
            <a:pPr marL="12600" algn="ctr">
              <a:lnSpc>
                <a:spcPts val="2860"/>
              </a:lnSpc>
              <a:spcBef>
                <a:spcPts val="210"/>
              </a:spcBef>
            </a:pPr>
            <a:endParaRPr lang="uk-UA" sz="1800" b="0" strike="noStrike" spc="-1">
              <a:latin typeface="Arial"/>
            </a:endParaRPr>
          </a:p>
        </p:txBody>
      </p:sp>
      <p:sp>
        <p:nvSpPr>
          <p:cNvPr id="704" name="TextBox 552"/>
          <p:cNvSpPr/>
          <p:nvPr/>
        </p:nvSpPr>
        <p:spPr>
          <a:xfrm>
            <a:off x="552260" y="254160"/>
            <a:ext cx="8339740" cy="60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55932" y="584160"/>
            <a:ext cx="85877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Листи подяки та підтримки воїнам, які захищають сьогодні Україну. </a:t>
            </a:r>
          </a:p>
          <a:p>
            <a:pPr algn="ctr"/>
            <a:r>
              <a:rPr lang="ru-RU" sz="1600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Бережи наших воїнів, Боже! </a:t>
            </a:r>
          </a:p>
          <a:p>
            <a:pPr algn="ctr"/>
            <a:r>
              <a:rPr lang="ru-RU" sz="1600" b="1" i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(учителі </a:t>
            </a:r>
            <a:r>
              <a:rPr lang="ru-RU" sz="1600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філологи) </a:t>
            </a:r>
            <a:endParaRPr lang="uk-UA" sz="1600" b="1" i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uk-UA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3776" y="395308"/>
            <a:ext cx="8011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9" y="1490428"/>
            <a:ext cx="7305368" cy="516512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5932" y="71686"/>
            <a:ext cx="8229240" cy="759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53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063" y="665427"/>
            <a:ext cx="8634280" cy="811281"/>
          </a:xfrm>
        </p:spPr>
        <p:txBody>
          <a:bodyPr/>
          <a:lstStyle/>
          <a:p>
            <a:pPr algn="ctr"/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uk-UA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42875" y="665427"/>
            <a:ext cx="8854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 </a:t>
            </a:r>
          </a:p>
          <a:p>
            <a:endParaRPr lang="uk-UA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42120" y="408282"/>
            <a:ext cx="8229240" cy="142006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Центр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«Незламні»-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простір сили, віри та відновлення.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Під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час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екскурсій учні школи побачили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, як сучасні технології та людяність об'єднуються заради порятунку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життя. Це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місце - приклад незламності нашого народу.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80" y="1449390"/>
            <a:ext cx="7511845" cy="5311109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5932" y="24466"/>
            <a:ext cx="8229240" cy="75949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Допомога ЗСУ</a:t>
            </a:r>
            <a:endParaRPr lang="uk-UA" sz="1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741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07" name="Заголовок 1"/>
          <p:cNvSpPr/>
          <p:nvPr/>
        </p:nvSpPr>
        <p:spPr>
          <a:xfrm>
            <a:off x="352800" y="1712880"/>
            <a:ext cx="8434440" cy="485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uk-UA" sz="2800" b="1" i="1" strike="noStrike" spc="-1" dirty="0">
                <a:solidFill>
                  <a:srgbClr val="00B050"/>
                </a:solidFill>
                <a:latin typeface="Verdana"/>
                <a:ea typeface="Verdana"/>
              </a:rPr>
              <a:t>Суттєво впливає на виховання учнів довкілля, а любов до рідної землі проростає через побачене.</a:t>
            </a: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r>
              <a:rPr lang="uk-UA" sz="3200" b="1" i="1" strike="noStrike" spc="-1" dirty="0">
                <a:solidFill>
                  <a:srgbClr val="E46C0A"/>
                </a:solidFill>
                <a:latin typeface="Verdana"/>
                <a:ea typeface="Verdana"/>
              </a:rPr>
              <a:t>Протягом навчального року </a:t>
            </a:r>
            <a:endParaRPr lang="uk-UA" sz="32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E46C0A"/>
                </a:solidFill>
                <a:latin typeface="Verdana"/>
                <a:ea typeface="Verdana"/>
              </a:rPr>
              <a:t>учні мандрували і відвідали…</a:t>
            </a:r>
            <a:endParaRPr lang="uk-UA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Екскурсія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зоологічно-дендрологічний парк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"Джерело"</a:t>
            </a:r>
            <a:endParaRPr lang="uk-UA" b="1" i="1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(1-В 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клас, класний 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Крилишин Л.П.) 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98" y="1115961"/>
            <a:ext cx="7718323" cy="54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96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кскурсія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Дендропарк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"Джерело" </a:t>
            </a:r>
            <a:endParaRPr lang="uk-UA" b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2-А клас</a:t>
            </a:r>
            <a:r>
              <a:rPr lang="uk-UA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Стасишин О.І.</a:t>
            </a:r>
            <a:r>
              <a:rPr lang="uk-UA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3" y="1022920"/>
            <a:ext cx="7944465" cy="56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44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1" strike="noStrike" spc="-1" dirty="0" smtClean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</a:rPr>
              <a:t>Поїздка в Домажир у Ведмежий притулок</a:t>
            </a: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(2-Б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Антошик О.Й.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3" y="954084"/>
            <a:ext cx="7926144" cy="560403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952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«Освітня українcько-польська фундація «Інститут Міжнародної Академічної і Наукової Співпраці» (IIASC) за програмою «Школа лідерства. 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Інтенсив англійської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Моравська Н.І., Мукан М.В.)</a:t>
            </a:r>
            <a:br>
              <a:rPr lang="uk-UA" sz="1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63" y="990240"/>
            <a:ext cx="7425707" cy="52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525100" y="241000"/>
            <a:ext cx="82452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одорож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чарівного міста Трускавець,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дельфінарій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"Оскар" та тераріум!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(3-А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Потюк О.М.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0" y="1263920"/>
            <a:ext cx="73152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90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кскурсія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зоологічного дендрологічного парку</a:t>
            </a:r>
            <a:endParaRPr lang="uk-UA" b="1" i="1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(3-Б клас, класний 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Грудка С.В.) 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" y="1066084"/>
            <a:ext cx="7816680" cy="552663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Незабутня подорож до Ведмежого притулку «Домажир»</a:t>
            </a:r>
            <a:endParaRPr lang="uk-UA" b="1" spc="-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(3-В клас, класний керівник Василенко Н.С.) 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0" y="977593"/>
            <a:ext cx="7816680" cy="55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98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Незабутня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подорож до серця Карпат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(3-Г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Куземська Н.Г.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7" y="1022920"/>
            <a:ext cx="7716431" cy="54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8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Мандрівка в часі та просторі — Парк історії Землі,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Івано-Франківщина</a:t>
            </a:r>
            <a:endParaRPr lang="uk-UA" sz="1800" b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(4-А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Новосядла І.Б.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263920"/>
            <a:ext cx="7570839" cy="53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40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525101" y="241000"/>
            <a:ext cx="7677338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Учні 4-В класу мандрували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Франківщиною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Турянська Г.Я.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1022920"/>
            <a:ext cx="7856599" cy="555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9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Екскурсія «Львів-Терношорська Лада»</a:t>
            </a:r>
            <a:endParaRPr lang="uk-UA" b="1" i="1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(5-А,В класи, класні керівники Ткач І.Є., Єдинак І.Я.) 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" y="1075917"/>
            <a:ext cx="7816680" cy="55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1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3240" y="241000"/>
            <a:ext cx="9140040" cy="1117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600" b="1" spc="-1" dirty="0" smtClean="0">
                <a:solidFill>
                  <a:srgbClr val="953735"/>
                </a:solidFill>
                <a:latin typeface="Verdana"/>
                <a:ea typeface="Verdana"/>
              </a:rPr>
              <a:t>Мандруємо Закарпаттям</a:t>
            </a:r>
            <a:endParaRPr lang="uk-UA" sz="1600" b="1" spc="-1" dirty="0">
              <a:solidFill>
                <a:srgbClr val="953735"/>
              </a:solidFill>
              <a:latin typeface="Verdana"/>
              <a:ea typeface="Verdana"/>
            </a:endParaRP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(6-А,Г класи, класні керівники Вілюра С.Й., Горпинич І.М.) 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0" y="998666"/>
            <a:ext cx="7620000" cy="53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2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1" strike="noStrike" spc="-1" dirty="0" smtClean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</a:rPr>
              <a:t>Екскурсія Сколівщиною</a:t>
            </a: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(6-Б, 8-А,Г класи,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асні керівники </a:t>
            </a:r>
          </a:p>
          <a:p>
            <a:pPr algn="ctr">
              <a:lnSpc>
                <a:spcPct val="100000"/>
              </a:lnSpc>
            </a:pPr>
            <a:r>
              <a:rPr lang="uk-UA" b="1" i="1" spc="-1" dirty="0" err="1" smtClean="0">
                <a:solidFill>
                  <a:srgbClr val="00B050"/>
                </a:solidFill>
                <a:latin typeface="Verdana"/>
                <a:ea typeface="Verdana"/>
              </a:rPr>
              <a:t>Котій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 А.Б., Камінська М.Т., Олійник О.П.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1" y="1291857"/>
            <a:ext cx="7492181" cy="52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1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Екскурсія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одного з найзагадковіших куточків України - озера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Синевир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(7-Б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асний керівник Моравська Н.І.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3" y="1192438"/>
            <a:ext cx="7551174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 idx="4294967295"/>
          </p:nvPr>
        </p:nvSpPr>
        <p:spPr>
          <a:xfrm>
            <a:off x="285840" y="202320"/>
            <a:ext cx="862524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громадсько-освітній проєкт  з парламентської просвіти «М:18 Ми можемо більше», що реалізується за підтримки Програми Агентства США з міжнародного розвитку «Рада: наступне покоління» (RANG) Програма USAID РАДА: наступне покоління, що виконується ГО «Інтерньюз-Україна» в партнерстві з ГО «Об’єднання «Агенція розвитку освітньої політики» 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(учителі Моравська Н.І., Пікулицька Х.І</a:t>
            </a:r>
            <a:r>
              <a:rPr lang="uk-UA" sz="1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uk-UA" sz="1600" b="1" i="1" strike="noStrike" spc="-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3" y="1562400"/>
            <a:ext cx="6830021" cy="48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Захоплива екскурсія в </a:t>
            </a:r>
            <a:r>
              <a:rPr lang="ru-RU" sz="2000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Буковель </a:t>
            </a:r>
            <a:r>
              <a:rPr lang="ru-RU" sz="2000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і </a:t>
            </a:r>
            <a:r>
              <a:rPr lang="ru-RU" sz="2000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Яремче </a:t>
            </a:r>
            <a:endParaRPr lang="uk-UA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7-Г клас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Кравс К.В.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1107058"/>
            <a:ext cx="7551174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1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Мандрівка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країнськими Карпатами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8-В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асний керівник Терен Т.В.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9" y="946269"/>
            <a:ext cx="7934632" cy="56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248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525101" y="241000"/>
            <a:ext cx="7677338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1" strike="noStrike" spc="-1" dirty="0" smtClean="0">
                <a:solidFill>
                  <a:srgbClr val="953735"/>
                </a:solidFill>
                <a:latin typeface="Verdana"/>
                <a:ea typeface="Verdana"/>
              </a:rPr>
              <a:t>Мандрівка Карпатами</a:t>
            </a:r>
            <a:endParaRPr lang="uk-UA" sz="1800" b="1" strike="noStrike" spc="-1" dirty="0">
              <a:solidFill>
                <a:srgbClr val="953735"/>
              </a:solidFill>
              <a:latin typeface="Verdana"/>
              <a:ea typeface="Verdana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9-Б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 </a:t>
            </a:r>
            <a:r>
              <a:rPr lang="uk-UA" sz="1800" b="1" i="1" strike="noStrike" spc="-1" dirty="0">
                <a:solidFill>
                  <a:srgbClr val="00B050"/>
                </a:solidFill>
                <a:latin typeface="Verdana"/>
                <a:ea typeface="Verdana"/>
              </a:rPr>
              <a:t>клас, кл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асний 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Мукан М.В.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5" y="1022920"/>
            <a:ext cx="7728155" cy="54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5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Сонячне Закарпаття</a:t>
            </a:r>
            <a:endParaRPr lang="uk-UA" sz="20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9-В, 10-А, 11-А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 класи,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асні керівники </a:t>
            </a:r>
          </a:p>
          <a:p>
            <a:pPr algn="ctr">
              <a:lnSpc>
                <a:spcPct val="100000"/>
              </a:lnSpc>
            </a:pP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Подоляк І.В., Кисельников В.В., Сидорак М.М.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9" y="1185701"/>
            <a:ext cx="7792467" cy="55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995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525101" y="241000"/>
            <a:ext cx="7677338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тежками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схилів Говерли</a:t>
            </a:r>
            <a:endParaRPr lang="uk-UA" sz="1800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(10-А 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</a:t>
            </a:r>
            <a:r>
              <a:rPr lang="uk-UA" b="1" i="1" spc="-1" dirty="0">
                <a:solidFill>
                  <a:srgbClr val="00B050"/>
                </a:solidFill>
                <a:latin typeface="Verdana"/>
                <a:ea typeface="Verdana"/>
              </a:rPr>
              <a:t>керівник 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Кисельников В.В.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7" y="1083920"/>
            <a:ext cx="7541342" cy="53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02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4" name="object 121"/>
          <p:cNvSpPr/>
          <p:nvPr/>
        </p:nvSpPr>
        <p:spPr>
          <a:xfrm>
            <a:off x="1327320" y="67680"/>
            <a:ext cx="6395400" cy="52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uk-UA"/>
          </a:p>
        </p:txBody>
      </p:sp>
      <p:sp>
        <p:nvSpPr>
          <p:cNvPr id="786" name="TextBox 500"/>
          <p:cNvSpPr/>
          <p:nvPr/>
        </p:nvSpPr>
        <p:spPr>
          <a:xfrm>
            <a:off x="223200" y="180000"/>
            <a:ext cx="8101080" cy="136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</p:txBody>
      </p:sp>
      <p:sp>
        <p:nvSpPr>
          <p:cNvPr id="787" name="TextBox 5"/>
          <p:cNvSpPr/>
          <p:nvPr/>
        </p:nvSpPr>
        <p:spPr>
          <a:xfrm>
            <a:off x="223200" y="241000"/>
            <a:ext cx="8547173" cy="7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Хотин, </a:t>
            </a:r>
            <a:r>
              <a:rPr lang="ru-RU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Кам'янець-Подільський</a:t>
            </a:r>
            <a:r>
              <a:rPr lang="ru-RU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Бакота</a:t>
            </a:r>
            <a:r>
              <a:rPr lang="ru-RU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Скельний монастир, мандрівка пароплавом </a:t>
            </a:r>
            <a:r>
              <a:rPr lang="ru-RU" b="1" i="1" spc="-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</a:t>
            </a:r>
            <a:r>
              <a:rPr lang="ru-RU" b="1" i="1" spc="-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Дністрі.</a:t>
            </a:r>
            <a:endParaRPr lang="uk-UA" b="1" i="1" strike="noStrike" spc="-1" dirty="0" smtClean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(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10-Б 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клас, кл</a:t>
            </a:r>
            <a:r>
              <a:rPr lang="uk-UA" b="1" i="1" spc="-1" dirty="0" smtClean="0">
                <a:solidFill>
                  <a:srgbClr val="00B050"/>
                </a:solidFill>
                <a:latin typeface="Verdana"/>
                <a:ea typeface="Verdana"/>
              </a:rPr>
              <a:t>асний керівник Глібовецька Є.І.</a:t>
            </a:r>
            <a:r>
              <a:rPr lang="uk-UA" sz="1800" b="1" i="1" strike="noStrike" spc="-1" dirty="0" smtClean="0">
                <a:solidFill>
                  <a:srgbClr val="00B050"/>
                </a:solidFill>
                <a:latin typeface="Verdana"/>
                <a:ea typeface="Verdana"/>
              </a:rPr>
              <a:t>)</a:t>
            </a:r>
            <a:endParaRPr lang="uk-UA" sz="1800" b="0" i="1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-84638"/>
            <a:ext cx="65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100" b="0" i="0" u="none" strike="noStrike" cap="none" normalizeH="0" baseline="0" dirty="0" smtClean="0">
              <a:ln>
                <a:noFill/>
              </a:ln>
              <a:solidFill>
                <a:srgbClr val="080809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AutoShape 4" descr="🚌"/>
          <p:cNvSpPr>
            <a:spLocks noChangeAspect="1" noChangeArrowheads="1"/>
          </p:cNvSpPr>
          <p:nvPr/>
        </p:nvSpPr>
        <p:spPr bwMode="auto">
          <a:xfrm>
            <a:off x="531813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3" y="1263920"/>
            <a:ext cx="7669161" cy="542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80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789" name="object 3"/>
          <p:cNvSpPr/>
          <p:nvPr/>
        </p:nvSpPr>
        <p:spPr>
          <a:xfrm>
            <a:off x="324000" y="702000"/>
            <a:ext cx="8324280" cy="3471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1520" rIns="0" bIns="0" anchor="t">
            <a:spAutoFit/>
          </a:bodyPr>
          <a:lstStyle/>
          <a:p>
            <a:pPr marL="12240" indent="-6840" algn="ctr">
              <a:lnSpc>
                <a:spcPct val="100000"/>
              </a:lnSpc>
              <a:spcBef>
                <a:spcPts val="91"/>
              </a:spcBef>
              <a:tabLst>
                <a:tab pos="0" algn="l"/>
              </a:tabLst>
            </a:pP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Упродовж</a:t>
            </a:r>
            <a:r>
              <a:rPr lang="uk-UA" sz="3200" b="1" strike="noStrike" spc="-182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навчального</a:t>
            </a:r>
            <a:r>
              <a:rPr lang="uk-UA" sz="3200" b="1" strike="noStrike" spc="-182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21" dirty="0">
                <a:solidFill>
                  <a:srgbClr val="00B050"/>
                </a:solidFill>
                <a:latin typeface="Verdana"/>
                <a:ea typeface="DejaVu Sans"/>
              </a:rPr>
              <a:t>року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учні</a:t>
            </a:r>
            <a:r>
              <a:rPr lang="uk-UA" sz="3200" b="1" strike="noStrike" spc="-12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школи</a:t>
            </a:r>
            <a:r>
              <a:rPr lang="uk-UA" sz="3200" b="1" strike="noStrike" spc="-52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мають</a:t>
            </a:r>
            <a:r>
              <a:rPr lang="uk-UA" sz="3200" b="1" strike="noStrike" spc="-8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можливість вдосконалювати</a:t>
            </a:r>
            <a:r>
              <a:rPr lang="uk-UA" sz="3200" b="1" strike="noStrike" spc="-6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свої</a:t>
            </a:r>
            <a:r>
              <a:rPr lang="uk-UA" sz="3200" b="1" strike="noStrike" spc="-12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знання</a:t>
            </a:r>
            <a:r>
              <a:rPr lang="uk-UA" sz="3200" b="1" strike="noStrike" spc="-12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52" dirty="0">
                <a:solidFill>
                  <a:srgbClr val="00B050"/>
                </a:solidFill>
                <a:latin typeface="Verdana"/>
                <a:ea typeface="DejaVu Sans"/>
              </a:rPr>
              <a:t>з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іноземної</a:t>
            </a:r>
            <a:r>
              <a:rPr lang="uk-UA" sz="3200" b="1" strike="noStrike" spc="-10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мови,</a:t>
            </a:r>
            <a:r>
              <a:rPr lang="uk-UA" sz="3200" b="1" strike="noStrike" spc="-12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співати,</a:t>
            </a:r>
            <a:r>
              <a:rPr lang="uk-UA" sz="3200" b="1" strike="noStrike" spc="-1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танцювати,</a:t>
            </a:r>
            <a:r>
              <a:rPr lang="uk-UA" sz="3200" b="1" strike="noStrike" spc="-160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займатися спортом.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  <a:p>
            <a:pPr marL="12240" indent="-6840">
              <a:lnSpc>
                <a:spcPct val="100000"/>
              </a:lnSpc>
              <a:spcBef>
                <a:spcPts val="60"/>
              </a:spcBef>
              <a:tabLst>
                <a:tab pos="0" algn="l"/>
              </a:tabLst>
            </a:pP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  <a:p>
            <a:pPr marL="12240" indent="-6840" algn="ctr">
              <a:lnSpc>
                <a:spcPct val="100000"/>
              </a:lnSpc>
              <a:tabLst>
                <a:tab pos="0" algn="l"/>
              </a:tabLst>
            </a:pPr>
            <a:r>
              <a:rPr lang="uk-UA" sz="3200" b="1" i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А</a:t>
            </a:r>
            <a:r>
              <a:rPr lang="uk-UA" sz="3200" b="1" i="1" strike="noStrike" spc="-21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3200" b="1" i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саме:</a:t>
            </a:r>
            <a:endParaRPr lang="uk-UA" sz="3200" b="0" strike="noStrike" spc="-1" dirty="0">
              <a:solidFill>
                <a:srgbClr val="00B05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791" name="object 3"/>
          <p:cNvSpPr/>
          <p:nvPr/>
        </p:nvSpPr>
        <p:spPr>
          <a:xfrm>
            <a:off x="312706" y="1150374"/>
            <a:ext cx="8671944" cy="51006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52560" rIns="0" bIns="0" anchor="t">
            <a:spAutoFit/>
          </a:bodyPr>
          <a:lstStyle/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1600" b="1" strike="noStrike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Зорепад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6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 О.С.</a:t>
            </a:r>
            <a:r>
              <a:rPr lang="uk-UA" sz="1600" b="0" i="1" strike="noStrike" spc="-2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1600" b="1" strike="noStrike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Україночка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6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</a:t>
            </a:r>
            <a:r>
              <a:rPr lang="uk-UA" sz="1600" b="1" i="1" strike="noStrike" spc="-6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2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О.С.</a:t>
            </a:r>
            <a:r>
              <a:rPr lang="uk-UA" sz="1600" b="0" i="1" strike="noStrike" spc="-2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Вокальний</a:t>
            </a:r>
            <a:r>
              <a:rPr lang="uk-UA" sz="1600" b="1" strike="noStrike" spc="-11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ансамбль</a:t>
            </a:r>
            <a:r>
              <a:rPr lang="uk-UA" sz="1600" b="1" strike="noStrike" spc="-106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1600" b="1" strike="noStrike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Домісолька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6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Кунтій</a:t>
            </a:r>
            <a:r>
              <a:rPr lang="uk-UA" sz="1600" b="1" i="1" strike="noStrike" spc="-6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2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О.С.</a:t>
            </a:r>
            <a:r>
              <a:rPr lang="uk-UA" sz="1600" b="0" i="1" strike="noStrike" spc="-2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Гурток</a:t>
            </a:r>
            <a:r>
              <a:rPr lang="uk-UA" sz="1600" b="1" strike="noStrike" spc="-92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pc="-1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1600" b="1" strike="noStrike" spc="-1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Початкове</a:t>
            </a:r>
            <a:r>
              <a:rPr lang="uk-UA" sz="1600" b="1" strike="noStrike" spc="-100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технічне</a:t>
            </a:r>
            <a:r>
              <a:rPr lang="uk-UA" sz="1600" b="1" strike="noStrike" spc="-114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моделювання»</a:t>
            </a: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9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Лобанова</a:t>
            </a:r>
            <a:r>
              <a:rPr lang="uk-UA" sz="1600" b="1" i="1" strike="noStrike" spc="-8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Л.Ю.</a:t>
            </a:r>
            <a:r>
              <a:rPr lang="uk-UA" sz="1600" b="0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Клуб</a:t>
            </a:r>
            <a:r>
              <a:rPr lang="uk-UA" sz="1600" b="1" strike="noStrike" spc="-100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спортивного</a:t>
            </a:r>
            <a:r>
              <a:rPr lang="uk-UA" sz="1600" b="1" strike="noStrike" spc="-75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танцю</a:t>
            </a:r>
            <a:r>
              <a:rPr lang="uk-UA" sz="1600" b="1" strike="noStrike" spc="-60" dirty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1600" b="1" strike="noStrike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Фокстрот</a:t>
            </a:r>
            <a:r>
              <a:rPr lang="uk-UA" sz="1600" b="1" spc="-12" dirty="0" smtClean="0">
                <a:solidFill>
                  <a:srgbClr val="63252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uk-UA" sz="16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7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7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Поливка А.М.</a:t>
            </a:r>
            <a:r>
              <a:rPr lang="uk-UA" sz="1600" b="0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2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 Молодіжний центр «Компас»</a:t>
            </a:r>
            <a:r>
              <a:rPr lang="uk-UA" sz="1600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b="0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</a:t>
            </a:r>
            <a:r>
              <a:rPr lang="uk-UA" sz="1600" b="0" i="1" strike="noStrike" spc="-106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Алексевич</a:t>
            </a:r>
            <a:r>
              <a:rPr lang="uk-UA" sz="1600" b="1" i="1" strike="noStrike" spc="-9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Н.Я.</a:t>
            </a:r>
            <a:r>
              <a:rPr lang="uk-UA" sz="1600" b="0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2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КАНКУ</a:t>
            </a:r>
            <a:r>
              <a:rPr lang="uk-UA" sz="1600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</a:t>
            </a:r>
            <a:r>
              <a:rPr lang="uk-UA" sz="1600" b="0" i="1" strike="noStrike" spc="-106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Весельський</a:t>
            </a:r>
            <a:r>
              <a:rPr lang="uk-UA" sz="1600" b="1" i="1" strike="noStrike" spc="-97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Ю.О.</a:t>
            </a:r>
            <a:r>
              <a:rPr lang="uk-UA" sz="1600" b="0" i="1" strike="noStrike" spc="-12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uk-UA" sz="1600" b="0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56760" indent="-34488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SzPct val="85000"/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Шаховий</a:t>
            </a:r>
            <a:r>
              <a:rPr lang="uk-UA" sz="1600" b="1" strike="noStrike" spc="-114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2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гурток</a:t>
            </a:r>
            <a:r>
              <a:rPr lang="uk-UA" sz="1600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</a:t>
            </a:r>
            <a:r>
              <a:rPr lang="uk-UA" sz="1600" b="0" i="1" strike="noStrike" spc="-8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i="1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Кравець А.П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uk-UA" sz="1600" i="1" spc="-12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97630" indent="-28575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ГО «ФК ЧАЙКА-СТАВЧАНИ»</a:t>
            </a:r>
            <a:r>
              <a:rPr lang="uk-UA" sz="1600" b="1" spc="-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uk-UA" sz="1600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керівник </a:t>
            </a:r>
            <a:r>
              <a:rPr lang="uk-UA" sz="1600" b="1" i="1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Кутельмах І.М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  <a:p>
            <a:pPr marL="29763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trike="noStrike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ГО «СК ОДІСЕЙ» </a:t>
            </a:r>
            <a:r>
              <a:rPr lang="uk-UA" sz="160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 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Сірман </a:t>
            </a:r>
            <a:r>
              <a:rPr lang="uk-UA" sz="1600" b="1" i="1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А.М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uk-UA" sz="1600" b="1" i="1" strike="noStrike" spc="-1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97630" indent="-28575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Чарлідинг</a:t>
            </a:r>
            <a:r>
              <a:rPr lang="uk-UA" sz="1600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 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Волкович Г.В.)</a:t>
            </a:r>
          </a:p>
          <a:p>
            <a:pPr marL="297630" indent="-28575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strike="noStrike" spc="-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b="1" strike="noStrike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Гімнастика</a:t>
            </a:r>
            <a:r>
              <a:rPr lang="uk-UA" sz="1600" strike="noStrike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 </a:t>
            </a:r>
            <a:r>
              <a:rPr lang="uk-UA" sz="16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Ленишин І.М.)</a:t>
            </a:r>
          </a:p>
          <a:p>
            <a:pPr marL="297630" indent="-285750">
              <a:lnSpc>
                <a:spcPct val="100000"/>
              </a:lnSpc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q"/>
              <a:tabLst>
                <a:tab pos="356760" algn="l"/>
                <a:tab pos="357480" algn="l"/>
              </a:tabLst>
            </a:pPr>
            <a:r>
              <a:rPr lang="uk-UA" sz="1600" b="1" spc="-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Гандбол</a:t>
            </a:r>
            <a:r>
              <a:rPr lang="uk-UA" sz="1600" spc="-1" dirty="0" smtClean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(керівник </a:t>
            </a:r>
            <a:r>
              <a:rPr lang="uk-UA" sz="16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Мельничук В.І.)</a:t>
            </a:r>
            <a:endParaRPr lang="uk-UA" sz="14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92" name="object 4"/>
          <p:cNvSpPr/>
          <p:nvPr/>
        </p:nvSpPr>
        <p:spPr>
          <a:xfrm>
            <a:off x="8475840" y="6520320"/>
            <a:ext cx="219960" cy="1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uk-UA" sz="1200" b="0" strike="noStrike" spc="-26">
                <a:solidFill>
                  <a:srgbClr val="045C75"/>
                </a:solidFill>
                <a:latin typeface="Verdana"/>
                <a:ea typeface="DejaVu Sans"/>
              </a:rPr>
              <a:t>51</a:t>
            </a:r>
            <a:endParaRPr lang="uk-UA" sz="1200" b="0" strike="noStrike" spc="-1">
              <a:latin typeface="Arial"/>
            </a:endParaRPr>
          </a:p>
        </p:txBody>
      </p:sp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2168372" y="415653"/>
            <a:ext cx="3964320" cy="587237"/>
          </a:xfrm>
          <a:prstGeom prst="rect">
            <a:avLst/>
          </a:prstGeom>
          <a:noFill/>
          <a:ln w="0">
            <a:noFill/>
          </a:ln>
        </p:spPr>
        <p:txBody>
          <a:bodyPr lIns="0" tIns="140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</a:pP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Дозвілля</a:t>
            </a:r>
            <a:r>
              <a:rPr lang="uk-UA" sz="2800" b="1" strike="noStrike" spc="-41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28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школярів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799" name="PlaceHolder 1"/>
          <p:cNvSpPr>
            <a:spLocks noGrp="1"/>
          </p:cNvSpPr>
          <p:nvPr>
            <p:ph type="title" idx="4294967295"/>
          </p:nvPr>
        </p:nvSpPr>
        <p:spPr>
          <a:xfrm>
            <a:off x="455580" y="245806"/>
            <a:ext cx="8228520" cy="648929"/>
          </a:xfrm>
          <a:prstGeom prst="rect">
            <a:avLst/>
          </a:prstGeom>
          <a:noFill/>
          <a:ln w="0">
            <a:noFill/>
          </a:ln>
        </p:spPr>
        <p:txBody>
          <a:bodyPr lIns="0" tIns="26640" rIns="0" bIns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Школа дозвілля </a:t>
            </a:r>
            <a: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«Нарнія</a:t>
            </a:r>
            <a:r>
              <a:rPr lang="uk-UA" sz="28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»</a:t>
            </a:r>
            <a: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/>
            </a:r>
            <a:b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</a:br>
            <a:r>
              <a:rPr dirty="0">
                <a:solidFill>
                  <a:srgbClr val="00B050"/>
                </a:solidFill>
              </a:rPr>
              <a:t/>
            </a:r>
            <a:br>
              <a:rPr dirty="0">
                <a:solidFill>
                  <a:srgbClr val="00B050"/>
                </a:solidFill>
              </a:rPr>
            </a:b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800" name="Прямокутник 6"/>
          <p:cNvSpPr/>
          <p:nvPr/>
        </p:nvSpPr>
        <p:spPr>
          <a:xfrm>
            <a:off x="163712" y="759420"/>
            <a:ext cx="8665656" cy="57539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600" spc="-1" dirty="0" smtClean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 </a:t>
            </a:r>
            <a:r>
              <a:rPr lang="uk-UA" sz="1600" b="1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uk-UA" sz="1600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червня до </a:t>
            </a:r>
            <a:r>
              <a:rPr lang="uk-UA" sz="1600" b="1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uk-UA" sz="1600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1600" spc="-1" dirty="0" smtClean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червня працювала </a:t>
            </a:r>
            <a:r>
              <a:rPr lang="uk-UA" sz="1600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школа дозвілля «Нарнія»</a:t>
            </a:r>
            <a:endParaRPr lang="uk-UA" sz="16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uk-UA" sz="1600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uk-UA" sz="16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«Нарнія» </a:t>
            </a:r>
            <a:r>
              <a:rPr lang="uk-UA" sz="1600" spc="-1" dirty="0">
                <a:solidFill>
                  <a:srgbClr val="05050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це світ пригод, фантазії, магії, мандрівок, цікавих ігор, музики, танців, конкурсів (розваг), майстер-класів, квестів, спортивних змагань (руханок), театру, Funny English та незабутніх вражень.</a:t>
            </a:r>
            <a:endParaRPr lang="uk-UA" sz="1600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0000FF"/>
              </a:buClr>
            </a:pP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Ранкові руханки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Тихе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читання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Розважальне шоу «Вибух веселощів»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Планетарій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Пізнавально-розважальне шоу «Зустріч з роботами»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Перегляд мультфільму «Думками навиворіт»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Прогулянки Сихівським парком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Перегляд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вистави у Львівському академічному обласному театрі лялок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Екскурсія в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Шевченківський гай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Костюмована екскурсія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Л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ьвовом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Виїзна екскурсія в село Вигода «Карпатський трамвайчик»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Майстерклас «Світло й тіні: магія оптики»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Lviv Open LAB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 «Хімія у фільмах»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Заняття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 інформатики, англійської мови, хореографії, музичного мистецтва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Гра «Козацькі забави»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Заняття з туризму «Туристичний калейдоскоп»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КВІЗ</a:t>
            </a:r>
          </a:p>
          <a:p>
            <a:pPr marL="285750" indent="-285750" algn="just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Конкурс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талантів</a:t>
            </a:r>
            <a:endParaRPr lang="uk-UA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681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05" name="object 43"/>
          <p:cNvSpPr/>
          <p:nvPr/>
        </p:nvSpPr>
        <p:spPr>
          <a:xfrm>
            <a:off x="684720" y="161660"/>
            <a:ext cx="7773840" cy="3987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Школа дозвілля </a:t>
            </a:r>
            <a:r>
              <a:rPr lang="uk-UA" sz="28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«</a:t>
            </a:r>
            <a: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Нарнія</a:t>
            </a:r>
            <a:r>
              <a:rPr lang="uk-UA" sz="28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»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722116"/>
            <a:ext cx="8226418" cy="58163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9331" cy="6858000"/>
          </a:xfrm>
          <a:prstGeom prst="rect">
            <a:avLst/>
          </a:prstGeom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285840" y="202320"/>
            <a:ext cx="8625240" cy="1500840"/>
          </a:xfrm>
          <a:prstGeom prst="rect">
            <a:avLst/>
          </a:prstGeom>
          <a:noFill/>
          <a:ln w="0">
            <a:noFill/>
          </a:ln>
        </p:spPr>
        <p:txBody>
          <a:bodyPr lIns="0" tIns="1332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05"/>
              </a:spcBef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«Міжшкільна STEAM – лабораторія»,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 молодіжний простір Lviv Open Lab з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Мережа ТВОРИ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спільно з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Управління освіти Львова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Центром професійного розвитку педагогічних працівників за підтримки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ЮНІСЕФ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фінансової підтримки Федерального міністерства економічного співробітництва і розвитку Німеччини (BMZ) через державний банк розвитку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KfW Bankengruppe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(учителі Камінська М.Т., Єдинак </a:t>
            </a:r>
            <a:r>
              <a:rPr lang="uk-UA" sz="1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І.Я., Чучвера І.В.)</a:t>
            </a:r>
            <a: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8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8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92" y="1809246"/>
            <a:ext cx="6990735" cy="494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10" name="object 43"/>
          <p:cNvSpPr/>
          <p:nvPr/>
        </p:nvSpPr>
        <p:spPr>
          <a:xfrm>
            <a:off x="358920" y="140231"/>
            <a:ext cx="7773840" cy="3987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Школа дозвілля </a:t>
            </a:r>
            <a: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«Нарнія</a:t>
            </a:r>
            <a:r>
              <a:rPr lang="uk-UA" sz="28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»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5" y="607937"/>
            <a:ext cx="8374002" cy="592068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10" name="object 43"/>
          <p:cNvSpPr/>
          <p:nvPr/>
        </p:nvSpPr>
        <p:spPr>
          <a:xfrm>
            <a:off x="358920" y="130239"/>
            <a:ext cx="7773840" cy="3987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6640" rIns="0" bIns="0" anchor="t">
            <a:spAutoFit/>
          </a:bodyPr>
          <a:lstStyle/>
          <a:p>
            <a:pPr marL="12600" algn="ctr">
              <a:lnSpc>
                <a:spcPts val="2860"/>
              </a:lnSpc>
              <a:spcBef>
                <a:spcPts val="210"/>
              </a:spcBef>
            </a:pPr>
            <a:r>
              <a:rPr lang="uk-UA" sz="28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Школа дозвілля </a:t>
            </a:r>
            <a:r>
              <a:rPr lang="uk-UA" sz="2800" b="1" strike="noStrike" spc="-1" dirty="0" smtClean="0">
                <a:solidFill>
                  <a:srgbClr val="00B050"/>
                </a:solidFill>
                <a:latin typeface="Verdana"/>
                <a:ea typeface="DejaVu Sans"/>
              </a:rPr>
              <a:t>«Нарнія</a:t>
            </a:r>
            <a:r>
              <a:rPr lang="uk-UA" sz="2800" b="1" spc="-1" dirty="0" smtClean="0">
                <a:solidFill>
                  <a:srgbClr val="00B050"/>
                </a:solidFill>
                <a:latin typeface="Verdana"/>
                <a:ea typeface="DejaVu Sans"/>
              </a:rPr>
              <a:t>»</a:t>
            </a:r>
            <a:endParaRPr lang="uk-UA" sz="2800" b="0" strike="noStrike" spc="-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0" y="659275"/>
            <a:ext cx="8384831" cy="59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643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1950840" y="2065680"/>
            <a:ext cx="52797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33120" rIns="0" bIns="0" anchor="t">
            <a:noAutofit/>
          </a:bodyPr>
          <a:lstStyle/>
          <a:p>
            <a:pPr marL="1580040" indent="-1567800">
              <a:lnSpc>
                <a:spcPts val="5210"/>
              </a:lnSpc>
              <a:spcBef>
                <a:spcPts val="261"/>
              </a:spcBef>
              <a:tabLst>
                <a:tab pos="0" algn="l"/>
              </a:tabLst>
            </a:pPr>
            <a:r>
              <a:rPr lang="uk-UA" sz="4400" b="1" strike="noStrike" spc="-1" dirty="0">
                <a:solidFill>
                  <a:srgbClr val="00B050"/>
                </a:solidFill>
                <a:latin typeface="Verdana"/>
                <a:ea typeface="DejaVu Sans"/>
              </a:rPr>
              <a:t>Освітній</a:t>
            </a:r>
            <a:r>
              <a:rPr lang="uk-UA" sz="4400" b="1" strike="noStrike" spc="-216" dirty="0">
                <a:solidFill>
                  <a:srgbClr val="00B050"/>
                </a:solidFill>
                <a:latin typeface="Verdana"/>
                <a:ea typeface="DejaVu Sans"/>
              </a:rPr>
              <a:t> </a:t>
            </a:r>
            <a:r>
              <a:rPr lang="uk-UA" sz="4400" b="1" strike="noStrike" spc="-12" dirty="0">
                <a:solidFill>
                  <a:srgbClr val="00B050"/>
                </a:solidFill>
                <a:latin typeface="Verdana"/>
                <a:ea typeface="DejaVu Sans"/>
              </a:rPr>
              <a:t>простір школи</a:t>
            </a:r>
            <a:endParaRPr lang="uk-UA" sz="4400" b="0" strike="noStrike" spc="-1" dirty="0">
              <a:solidFill>
                <a:srgbClr val="00B05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/>
          </p:nvPr>
        </p:nvSpPr>
        <p:spPr>
          <a:xfrm>
            <a:off x="450045" y="395153"/>
            <a:ext cx="8229240" cy="3977280"/>
          </a:xfrm>
        </p:spPr>
        <p:txBody>
          <a:bodyPr/>
          <a:lstStyle/>
          <a:p>
            <a:r>
              <a:rPr lang="uk-UA" sz="2400" b="1" spc="-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 приміщень школи – 7 230 </a:t>
            </a:r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кв.м</a:t>
            </a: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Площа укриття – 450 кв.м</a:t>
            </a: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Територія – 2 га</a:t>
            </a: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Санвузли – 31</a:t>
            </a: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Вікна – </a:t>
            </a:r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276</a:t>
            </a:r>
            <a:endParaRPr lang="uk-UA" sz="2400" b="1" spc="-1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Кабінети </a:t>
            </a:r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54</a:t>
            </a:r>
            <a:endParaRPr lang="uk-UA" sz="2400" b="1" spc="-1" dirty="0" smtClean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Спортивний зал – 272 кв.м</a:t>
            </a:r>
          </a:p>
          <a:p>
            <a:r>
              <a:rPr lang="uk-UA" sz="2400" b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Актовий зал – 180 кв.м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49023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90500"/>
            <a:ext cx="8229600" cy="660400"/>
          </a:xfrm>
        </p:spPr>
        <p:txBody>
          <a:bodyPr/>
          <a:lstStyle/>
          <a:p>
            <a:pPr marL="0" indent="0">
              <a:buNone/>
            </a:pPr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00512"/>
              </p:ext>
            </p:extLst>
          </p:nvPr>
        </p:nvGraphicFramePr>
        <p:xfrm>
          <a:off x="522608" y="1040680"/>
          <a:ext cx="8084113" cy="5273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66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72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7933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/>
                        <a:t>1.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Ремонт сходової клітки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84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2.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Облаштовано плиткою малий вестибюль та вхід з двору (сходи)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12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3.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Облаштовано внутрішній дворик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4.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Переобладнано</a:t>
                      </a:r>
                      <a:r>
                        <a:rPr lang="uk-UA" sz="1600" baseline="0" dirty="0" smtClean="0"/>
                        <a:t> й облаштовано туалет для вчителів (ІІІ поверх)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219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5.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Поточний ремонт туалету для хлопців (ІІІ поверх)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574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6.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Ремонт туалетів</a:t>
                      </a:r>
                      <a:r>
                        <a:rPr lang="uk-UA" sz="1600" baseline="0" dirty="0" smtClean="0"/>
                        <a:t> у басейні.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29574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7.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Замінено двері зовнішнього входу/виходу в підвальне приміщення, укриття, їдальню</a:t>
                      </a:r>
                      <a:r>
                        <a:rPr lang="uk-UA" sz="1600" baseline="0" dirty="0" smtClean="0"/>
                        <a:t> (5штук)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728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8</a:t>
                      </a:r>
                      <a:r>
                        <a:rPr lang="uk-UA" sz="1600" dirty="0" smtClean="0"/>
                        <a:t>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Замінено 23 вікна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83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9</a:t>
                      </a:r>
                      <a:r>
                        <a:rPr lang="uk-UA" sz="1600" dirty="0" smtClean="0"/>
                        <a:t>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Ремонт актового залу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6565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10.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Установлено підйомник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175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11.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Замінено всі автомати</a:t>
                      </a:r>
                      <a:r>
                        <a:rPr lang="uk-UA" sz="1600" baseline="0" dirty="0" smtClean="0"/>
                        <a:t> в електрощитовій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199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12.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Установлено</a:t>
                      </a:r>
                      <a:r>
                        <a:rPr lang="uk-UA" sz="1600" baseline="0" dirty="0" smtClean="0"/>
                        <a:t> 16 відеокамер (коридори школи)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122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13.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Замінено батареї в допоміжних приміщеннях басейну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276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14.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Ремонт спортивного залу (побілка стелі, стін, заміна освітлення)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276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15.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Велопарковка</a:t>
                      </a:r>
                      <a:endParaRPr lang="uk-UA" sz="16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ідзаголовок 2"/>
          <p:cNvSpPr txBox="1">
            <a:spLocks/>
          </p:cNvSpPr>
          <p:nvPr/>
        </p:nvSpPr>
        <p:spPr>
          <a:xfrm>
            <a:off x="301780" y="380280"/>
            <a:ext cx="8146610" cy="660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6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uk-UA" sz="32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Зроблено за </a:t>
            </a:r>
            <a:r>
              <a:rPr lang="uk-UA" sz="32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2024-2025 навчальний рік</a:t>
            </a:r>
            <a:endParaRPr lang="uk-UA" sz="32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416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73626" y="108000"/>
            <a:ext cx="8734734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Сходова клітка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95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0" y="1005641"/>
            <a:ext cx="7924800" cy="56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29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34296" y="108000"/>
            <a:ext cx="8774063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Вхід з двору (сходи)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96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" y="933414"/>
            <a:ext cx="8190271" cy="540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52339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33186" y="108000"/>
            <a:ext cx="8775174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Внутрішній дворик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97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4" y="791387"/>
            <a:ext cx="7746366" cy="57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2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333186" y="108000"/>
            <a:ext cx="8775174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Клумби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98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6" y="874808"/>
            <a:ext cx="7983794" cy="56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748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331" cy="6858000"/>
          </a:xfrm>
          <a:prstGeom prst="rect">
            <a:avLst/>
          </a:prstGeom>
        </p:spPr>
      </p:pic>
      <p:sp>
        <p:nvSpPr>
          <p:cNvPr id="887" name="PlaceHolder 1"/>
          <p:cNvSpPr>
            <a:spLocks noGrp="1"/>
          </p:cNvSpPr>
          <p:nvPr>
            <p:ph type="title" idx="4294967295"/>
          </p:nvPr>
        </p:nvSpPr>
        <p:spPr>
          <a:xfrm>
            <a:off x="490158" y="108000"/>
            <a:ext cx="8618201" cy="649084"/>
          </a:xfrm>
          <a:prstGeom prst="rect">
            <a:avLst/>
          </a:prstGeom>
          <a:noFill/>
          <a:ln w="0">
            <a:noFill/>
          </a:ln>
        </p:spPr>
        <p:txBody>
          <a:bodyPr lIns="0" tIns="162720" rIns="0" bIns="0" anchor="t">
            <a:noAutofit/>
          </a:bodyPr>
          <a:lstStyle/>
          <a:p>
            <a:pPr marL="185400">
              <a:lnSpc>
                <a:spcPct val="100000"/>
              </a:lnSpc>
              <a:spcBef>
                <a:spcPts val="96"/>
              </a:spcBef>
            </a:pPr>
            <a:r>
              <a:rPr lang="uk-UA" sz="3200" b="1" i="1" strike="noStrike" spc="-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Актовий зал</a:t>
            </a:r>
            <a:endParaRPr lang="uk-UA" sz="3200" b="1" i="1" strike="noStrike" spc="-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ldNum" idx="4294967295"/>
          </p:nvPr>
        </p:nvSpPr>
        <p:spPr>
          <a:xfrm>
            <a:off x="8450280" y="6519600"/>
            <a:ext cx="2833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2280">
              <a:lnSpc>
                <a:spcPts val="1426"/>
              </a:lnSpc>
            </a:pPr>
            <a:fld id="{DDBFB92A-9CC3-4E9F-91BD-334DD9562947}" type="slidenum">
              <a:rPr lang="uk-UA" sz="1200" b="0" strike="noStrike" spc="-26">
                <a:solidFill>
                  <a:srgbClr val="000000"/>
                </a:solidFill>
                <a:latin typeface="Microsoft Sans Serif"/>
                <a:ea typeface="DejaVu Sans"/>
              </a:rPr>
              <a:t>99</a:t>
            </a:fld>
            <a:endParaRPr lang="uk-UA" sz="12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9" y="865084"/>
            <a:ext cx="8101781" cy="57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53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</TotalTime>
  <Words>3715</Words>
  <Application>Microsoft Office PowerPoint</Application>
  <PresentationFormat>Екран (4:3)</PresentationFormat>
  <Paragraphs>803</Paragraphs>
  <Slides>129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129</vt:i4>
      </vt:variant>
    </vt:vector>
  </HeadingPairs>
  <TitlesOfParts>
    <vt:vector size="144" baseType="lpstr">
      <vt:lpstr>Arial</vt:lpstr>
      <vt:lpstr>Calibri</vt:lpstr>
      <vt:lpstr>DejaVu Sans</vt:lpstr>
      <vt:lpstr>inherit</vt:lpstr>
      <vt:lpstr>Microsoft Sans Serif</vt:lpstr>
      <vt:lpstr>Segoe UI Historic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Звіт про діяльність школи</vt:lpstr>
      <vt:lpstr>Статистика 2024-2025</vt:lpstr>
      <vt:lpstr>Всеукраїнський науково-педагогічний проєкт</vt:lpstr>
      <vt:lpstr>Всеукраїнський науково-педагогічний проєкт «Інтелект України» </vt:lpstr>
      <vt:lpstr>Всеукраїнський науково-педагогічний проєкт  «Інтелект України» </vt:lpstr>
      <vt:lpstr>Участь у Міжнародних проєктах:</vt:lpstr>
      <vt:lpstr>«Освітня українcько-польська фундація «Інститут Міжнародної Академічної і Наукової Співпраці» (IIASC) за програмою «Школа лідерства. Інтенсив англійської»  (учителі Моравська Н.І., Мукан М.В.) </vt:lpstr>
      <vt:lpstr>Міжнародний громадсько-освітній проєкт  з парламентської просвіти «М:18 Ми можемо більше», що реалізується за підтримки Програми Агентства США з міжнародного розвитку «Рада: наступне покоління» (RANG) Програма USAID РАДА: наступне покоління, що виконується ГО «Інтерньюз-Україна» в партнерстві з ГО «Об’єднання «Агенція розвитку освітньої політики» (учителі Моравська Н.І., Пікулицька Х.І.)</vt:lpstr>
      <vt:lpstr>«Міжшкільна STEAM – лабораторія», реалізує молодіжний простір Lviv Open Lab з Мережа ТВОРИ спільно з Управління освіти Львова та Центром професійного розвитку педагогічних працівників за підтримки ЮНІСЕФ та фінансової підтримки Федерального міністерства економічного співробітництва і розвитку Німеччини (BMZ) через державний банк розвитку KfW Bankengruppe  (учителі Камінська М.Т., Єдинак І.Я., Чучвера І.В.) </vt:lpstr>
      <vt:lpstr>Міжнародний освітній проєкт «Травмапедагогіка для українських шкіл» що реалізується в співпраці громадських організацій Dialogue for Understanding e.V (Німеччина) та агенція розвитку освітньої політики (Україна) за підтримки Міністерства закордонних справ Німеччини в 2023-2025 роках, а також Департаменту освіти Варшави (учителі Вілюра С.Й., Єдинак І.Я.)  </vt:lpstr>
      <vt:lpstr> Українсько-тайванський благодійний проєкт  «Leave No One Behind Partnership» (учитель Терен Т.В.)  </vt:lpstr>
      <vt:lpstr>Участь у Всеукраїнських  проєктах:</vt:lpstr>
      <vt:lpstr>Освітній проєкт ВР України по впровадженню громадянської парламентської просвіти в системі освіти України «Наш парламент»  (учителі Моравська Н.І., Пікулицька Х.І.) </vt:lpstr>
      <vt:lpstr>Просвітницький проєкт від Офісу доброчесності НАЗК «Прозора школа»  (класні керівники 3,5-х класів) </vt:lpstr>
      <vt:lpstr>STEM-тиждень  (учителі Антощук І.І., Любчак І.О., Котій А.Б., Бешлей З.М.) </vt:lpstr>
      <vt:lpstr>Інженерний Тиждень  (учитель Камінська М.Т) </vt:lpstr>
      <vt:lpstr>«IT Future Fest 2025»  (учителі Любчак І.О., Сабан М.Я.) </vt:lpstr>
      <vt:lpstr>«Новий рік у кожній школі»  (учитель Турянська Г.Я.)  </vt:lpstr>
      <vt:lpstr>Участь у міських проєктах:</vt:lpstr>
      <vt:lpstr>Мініфестиваль Клубу молодого винахідника  (учитель Камінська М.Т.) </vt:lpstr>
      <vt:lpstr>«Освіта в кадрі»  (учителі Терен Т.В., Жовнер В.Р., Мавдрик Д.Б.) </vt:lpstr>
      <vt:lpstr>Освітній проєкт з фінансової грамотності  «Сміливість бути» від Кредобанку  (учитель Терен Т.В) </vt:lpstr>
      <vt:lpstr>LEADER: будуємо майбутнє разом: в межах інноваційного простору SMART SPAC, реалізовує НУ «Львівська політехніка», громадська організація «MAIBUTNIE IN.UA»  (учитель Мукан М.В.) </vt:lpstr>
      <vt:lpstr>«Канікули – час для плавання»  (учитель Куян Н.Р.) </vt:lpstr>
      <vt:lpstr>Шкільні спортивні ліги  (учителі Гнівушевська М.Я., Онишкевич О.М.) </vt:lpstr>
      <vt:lpstr>Презентація PowerPoint</vt:lpstr>
      <vt:lpstr>Презентація PowerPoint</vt:lpstr>
      <vt:lpstr>Презентація PowerPoint</vt:lpstr>
      <vt:lpstr>Презентація PowerPoint</vt:lpstr>
      <vt:lpstr>Чи завжди ми усвідомлюємо відповідальність за свої вчинки?  А що робити, коли стикаєшся з булінгом? Тема зустрічі учнів 5-Г класу із Наталією Канцяр, інспектором сектору Ювенальної превенції.</vt:lpstr>
      <vt:lpstr>Презентація PowerPoint</vt:lpstr>
      <vt:lpstr>Старший лейтенант поліції Марта Жолнович та лейтенант поліції Христина Козіцька зустрілися з учнями 8-9 класів, щоб обговорити важливу та актуальну тему – вербування неповнолітніх.</vt:lpstr>
      <vt:lpstr>Презентація PowerPoint</vt:lpstr>
      <vt:lpstr>Презентація PowerPoint</vt:lpstr>
      <vt:lpstr>Інспектори відділу зв'язків з громадськістю УПП у Львівській області ДПП Марія Юзефів та Андрій Кадай провели пізнавальне заняття "Безпека в інтернеті" з учнями 5-А класу</vt:lpstr>
      <vt:lpstr>Національно-патріотичне виховання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Допомога ЗСУ Плетіння маскувальних сіток у нашій школі — це більше, ніж просто допомога.  Сітки передали у Волонтерський центр «Захистимо Україну разом» та ГО Львів-Опір </vt:lpstr>
      <vt:lpstr>Допомога ЗСУ</vt:lpstr>
      <vt:lpstr>Допомога ЗСУ</vt:lpstr>
      <vt:lpstr>Допомога ЗСУ</vt:lpstr>
      <vt:lpstr>Допомога ЗСУ</vt:lpstr>
      <vt:lpstr>Допомога ЗСУ Учителі школи долучилась до допомоги Львівській волонтерській кухні  (Lviv volunteer Kitchen) - групі, яка займається виготовленням сухих страв для наших захисників. </vt:lpstr>
      <vt:lpstr>Спільно з волонтерським фондом Lotus (команда волонтерів з України і Нідерландів) ми стали частиною чудової ініціативи — Проєкту Подяки.  Мета цієї акції — підготувати 1000 подарункових коробок для наших військових, які щодня захищають нас на передовій.</vt:lpstr>
      <vt:lpstr>Благодійний ярмарок на підтримку 14 окремої механізованої бригади імені князя Романа Великого</vt:lpstr>
      <vt:lpstr>Благодійний ярмарок на підтримку 14 окремої механізованої бригади імені князя Романа Великого</vt:lpstr>
      <vt:lpstr>Великодній ярмарок!</vt:lpstr>
      <vt:lpstr>Міський благодійний ярмарок!</vt:lpstr>
      <vt:lpstr>Учні 5-х класів підготували щирі вітання для наших захисників    А учні 7-8 класів — зробили власноруч обереги, хрестики та листівки        Усі ці теплі слова та символи турботи були передані нашим військовим, а саме 24 ОМБр </vt:lpstr>
      <vt:lpstr> Допомога ЗСУ З великою повагою та щирим вдячним серцем учні 6-В та 10-А класів разом із вчителями англійської мови завітали до реабілітаційного центру, щоб підтримати наших Героїв та висловити глибоку вдячність воїнам ЗСУ.  </vt:lpstr>
      <vt:lpstr>Допомога ЗСУ На Великдень для бійців Запорізького напрямку освітянська спільнота вчителів іноземних мов підготувала Великодній кошик — щоб підтримати наших захисників та подарувати їм частинку тепла й турботи  </vt:lpstr>
      <vt:lpstr> </vt:lpstr>
      <vt:lpstr>Допомога ЗСУ</vt:lpstr>
      <vt:lpstr>Презентація PowerPoint</vt:lpstr>
      <vt:lpstr>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Дозвілля школярів</vt:lpstr>
      <vt:lpstr>Школа дозвілля «Нарнія»  </vt:lpstr>
      <vt:lpstr>Презентація PowerPoint</vt:lpstr>
      <vt:lpstr>Презентація PowerPoint</vt:lpstr>
      <vt:lpstr>Презентація PowerPoint</vt:lpstr>
      <vt:lpstr>Освітній простір школи</vt:lpstr>
      <vt:lpstr>Презентація PowerPoint</vt:lpstr>
      <vt:lpstr>Презентація PowerPoint</vt:lpstr>
      <vt:lpstr>Сходова клітка</vt:lpstr>
      <vt:lpstr>Вхід з двору (сходи)</vt:lpstr>
      <vt:lpstr>Внутрішній дворик</vt:lpstr>
      <vt:lpstr>Клумби</vt:lpstr>
      <vt:lpstr>Актовий зал</vt:lpstr>
      <vt:lpstr>Спортивний зал (було)</vt:lpstr>
      <vt:lpstr>Спортивний зал (стало)</vt:lpstr>
      <vt:lpstr>Малий вестибюль</vt:lpstr>
      <vt:lpstr>Підйомник</vt:lpstr>
      <vt:lpstr>Туалет для вчителів (ІІІ поверх)</vt:lpstr>
      <vt:lpstr>Туалет для хлопців (ІІІ поверх)</vt:lpstr>
      <vt:lpstr>Туалет у басейні (було)</vt:lpstr>
      <vt:lpstr>Туалет у басейні (стало)</vt:lpstr>
      <vt:lpstr>Кабінет трудового навчання</vt:lpstr>
      <vt:lpstr>Кабінет трудового навчання</vt:lpstr>
      <vt:lpstr>Кабінет української мови та літератури</vt:lpstr>
      <vt:lpstr> Кабінет біології</vt:lpstr>
      <vt:lpstr>       Кабінет математики</vt:lpstr>
      <vt:lpstr>  Кабінет початкової школи (310)</vt:lpstr>
      <vt:lpstr>  Кабінет початкової школи (209)</vt:lpstr>
      <vt:lpstr>Методичний кабінет</vt:lpstr>
      <vt:lpstr>Кабінет української мови (409)</vt:lpstr>
      <vt:lpstr>Отримані кошти</vt:lpstr>
      <vt:lpstr>Презентація PowerPoint</vt:lpstr>
      <vt:lpstr>Презентація PowerPoint</vt:lpstr>
      <vt:lpstr>Отримані кошти</vt:lpstr>
      <vt:lpstr> Ярмарок зимовий – 242 120  Витрати коштів зимового ярмарку:   14 окрема механізована бригада імені князя Романа Великого   </vt:lpstr>
      <vt:lpstr>Благодійний ярмарок на підтримку 14 окремої механізованої бригади імені князя Романа Великого</vt:lpstr>
      <vt:lpstr>  Ярмарок весняний – 253 603  Витрати коштів весняного ярмарку:   41 окрема механізована бригада – 140 000 Благодійний фонд - 100 000 Міський благодійний ярмарок – 13 603     </vt:lpstr>
      <vt:lpstr>Бюджетні кошти </vt:lpstr>
      <vt:lpstr>Бюджетні кошти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vv</dc:creator>
  <dc:description/>
  <cp:lastModifiedBy>Обліковий запис Microsoft</cp:lastModifiedBy>
  <cp:revision>288</cp:revision>
  <cp:lastPrinted>2023-06-28T10:55:37Z</cp:lastPrinted>
  <dcterms:created xsi:type="dcterms:W3CDTF">2023-06-25T18:08:36Z</dcterms:created>
  <dcterms:modified xsi:type="dcterms:W3CDTF">2025-06-24T10:04:20Z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2023-06-25T00:00:00Z</vt:filetime>
  </property>
  <property fmtid="{D5CDD505-2E9C-101B-9397-08002B2CF9AE}" pid="4" name="Notes">
    <vt:i4>1</vt:i4>
  </property>
  <property fmtid="{D5CDD505-2E9C-101B-9397-08002B2CF9AE}" pid="5" name="PresentationFormat">
    <vt:lpwstr>Екран (4:3)</vt:lpwstr>
  </property>
  <property fmtid="{D5CDD505-2E9C-101B-9397-08002B2CF9AE}" pid="6" name="Slides">
    <vt:i4>72</vt:i4>
  </property>
</Properties>
</file>